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274" r:id="rId3"/>
    <p:sldId id="425" r:id="rId4"/>
    <p:sldId id="432" r:id="rId5"/>
    <p:sldId id="441" r:id="rId6"/>
    <p:sldId id="444" r:id="rId7"/>
    <p:sldId id="443" r:id="rId8"/>
    <p:sldId id="445" r:id="rId9"/>
    <p:sldId id="442" r:id="rId10"/>
    <p:sldId id="426" r:id="rId11"/>
    <p:sldId id="435" r:id="rId12"/>
    <p:sldId id="436" r:id="rId13"/>
    <p:sldId id="462" r:id="rId14"/>
    <p:sldId id="439" r:id="rId15"/>
    <p:sldId id="440" r:id="rId16"/>
    <p:sldId id="433" r:id="rId17"/>
    <p:sldId id="447" r:id="rId18"/>
    <p:sldId id="448" r:id="rId19"/>
    <p:sldId id="451" r:id="rId20"/>
    <p:sldId id="450" r:id="rId21"/>
    <p:sldId id="459" r:id="rId22"/>
    <p:sldId id="458" r:id="rId23"/>
    <p:sldId id="460" r:id="rId24"/>
    <p:sldId id="461" r:id="rId25"/>
    <p:sldId id="449" r:id="rId26"/>
    <p:sldId id="434" r:id="rId27"/>
    <p:sldId id="453" r:id="rId28"/>
    <p:sldId id="454" r:id="rId29"/>
    <p:sldId id="455" r:id="rId30"/>
    <p:sldId id="456" r:id="rId31"/>
    <p:sldId id="457" r:id="rId32"/>
    <p:sldId id="429" r:id="rId33"/>
    <p:sldId id="430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5"/>
          </p14:sldIdLst>
        </p14:section>
        <p14:section name="Blockchain Basics" id="{FCD75BE7-D934-4105-90B9-4801F835AAB1}">
          <p14:sldIdLst>
            <p14:sldId id="432"/>
            <p14:sldId id="441"/>
            <p14:sldId id="444"/>
            <p14:sldId id="443"/>
            <p14:sldId id="445"/>
            <p14:sldId id="442"/>
          </p14:sldIdLst>
        </p14:section>
        <p14:section name="Blockchain Cryptography" id="{786DF7C5-724F-44BB-8E05-A09AF840AFB1}">
          <p14:sldIdLst>
            <p14:sldId id="426"/>
            <p14:sldId id="435"/>
            <p14:sldId id="436"/>
          </p14:sldIdLst>
        </p14:section>
        <p14:section name="Consensus Algorithms" id="{7AD045C1-5CC3-416A-945A-983720DF6604}">
          <p14:sldIdLst>
            <p14:sldId id="462"/>
            <p14:sldId id="439"/>
            <p14:sldId id="440"/>
          </p14:sldIdLst>
        </p14:section>
        <p14:section name="Wallets and Exchanges" id="{1746C52E-FBAE-4A89-B3FE-E9329E30D1E9}">
          <p14:sldIdLst>
            <p14:sldId id="433"/>
            <p14:sldId id="447"/>
            <p14:sldId id="448"/>
            <p14:sldId id="451"/>
            <p14:sldId id="450"/>
          </p14:sldIdLst>
        </p14:section>
        <p14:section name="Keys, Addresses, Transactions and Blocks" id="{0DFE246F-DAEE-41E6-B1E5-6F51AC5752FE}">
          <p14:sldIdLst>
            <p14:sldId id="459"/>
            <p14:sldId id="458"/>
            <p14:sldId id="460"/>
            <p14:sldId id="461"/>
            <p14:sldId id="449"/>
          </p14:sldIdLst>
        </p14:section>
        <p14:section name="Cryptocurrency Mining" id="{4E352510-2981-4AE6-9E6F-E1B8C52D517A}">
          <p14:sldIdLst>
            <p14:sldId id="434"/>
            <p14:sldId id="453"/>
            <p14:sldId id="454"/>
            <p14:sldId id="455"/>
            <p14:sldId id="456"/>
            <p14:sldId id="457"/>
          </p14:sldIdLst>
        </p14:section>
        <p14:section name="Conclusion" id="{10E03AB1-9AA8-4E86-9A64-D741901E50A2}">
          <p14:sldIdLst>
            <p14:sldId id="429"/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66CC"/>
    <a:srgbClr val="B68A0E"/>
    <a:srgbClr val="F29B60"/>
    <a:srgbClr val="FFF0D9"/>
    <a:srgbClr val="FFA72A"/>
    <a:srgbClr val="F0F5FA"/>
    <a:srgbClr val="1A8AFA"/>
    <a:srgbClr val="0097CC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9" d="100"/>
          <a:sy n="89" d="100"/>
        </p:scale>
        <p:origin x="21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31-Jan-18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650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xmlns="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transition/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hyperlink" Target="https://getmonero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bitcoin.org/" TargetMode="Externa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Review of the Week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05000"/>
            <a:ext cx="9891499" cy="1311301"/>
          </a:xfrm>
        </p:spPr>
        <p:txBody>
          <a:bodyPr>
            <a:normAutofit/>
          </a:bodyPr>
          <a:lstStyle/>
          <a:p>
            <a:r>
              <a:rPr lang="en-US" dirty="0"/>
              <a:t>Blockchain Basics, Consensus Protocols, Wallets, Transactions, Exchanges, Mining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4" y="4324108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4" y="4780802"/>
            <a:ext cx="4077856" cy="815984"/>
          </a:xfrm>
        </p:spPr>
        <p:txBody>
          <a:bodyPr/>
          <a:lstStyle/>
          <a:p>
            <a:r>
              <a:rPr lang="en-US" dirty="0" smtClean="0"/>
              <a:t>Blockchain Developer </a:t>
            </a:r>
            <a:r>
              <a:rPr lang="en-US" dirty="0"/>
              <a:t>&amp;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dirty="0"/>
              <a:t>is providing security for information</a:t>
            </a:r>
          </a:p>
          <a:p>
            <a:pPr lvl="1"/>
            <a:r>
              <a:rPr lang="en-US" dirty="0"/>
              <a:t>Storing and transmitting data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 way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decrypting</a:t>
            </a:r>
            <a:r>
              <a:rPr lang="en-US" dirty="0"/>
              <a:t> data (symmetric / asymmetric)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</a:t>
            </a:r>
            <a:r>
              <a:rPr lang="en-US" dirty="0"/>
              <a:t> data (message digest)</a:t>
            </a:r>
          </a:p>
          <a:p>
            <a:pPr lvl="1"/>
            <a:r>
              <a:rPr lang="en-US" dirty="0"/>
              <a:t>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Key-exchange</a:t>
            </a:r>
            <a:r>
              <a:rPr lang="en-US" dirty="0"/>
              <a:t> algorithms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 </a:t>
            </a:r>
            <a:r>
              <a:rPr lang="en-US" dirty="0"/>
              <a:t>algorithms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Cryptography?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2612" y="3733800"/>
            <a:ext cx="4491354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Symmetric Encryption (e.g.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 </a:t>
            </a:r>
            <a:r>
              <a:rPr lang="en-US" dirty="0"/>
              <a:t>to cipher and decipher information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sender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recipient</a:t>
            </a:r>
            <a:r>
              <a:rPr lang="en-US" dirty="0"/>
              <a:t> should know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</a:p>
          <a:p>
            <a:r>
              <a:rPr lang="en-US" dirty="0"/>
              <a:t>Asymmetric Encryption (e.g.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dirty="0"/>
              <a:t> keys to encrypt and decrypt data</a:t>
            </a:r>
          </a:p>
          <a:p>
            <a:pPr lvl="1"/>
            <a:r>
              <a:rPr lang="en-US" dirty="0"/>
              <a:t>Person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dirty="0"/>
              <a:t> a message 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of the receiver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Message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decrypted </a:t>
            </a:r>
            <a:r>
              <a:rPr lang="en-US" dirty="0"/>
              <a:t>only with the recipient's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endParaRPr lang="en-US" dirty="0"/>
          </a:p>
          <a:p>
            <a:r>
              <a:rPr lang="en-US" dirty="0"/>
              <a:t>Hashing (e.g.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SHA-256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One-way function </a:t>
            </a:r>
            <a:r>
              <a:rPr lang="en-US" dirty="0"/>
              <a:t>– infeasible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</a:pPr>
            <a:r>
              <a:rPr lang="en-US" dirty="0"/>
              <a:t>What are Encryption and Hashing?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1228" y="5470235"/>
            <a:ext cx="1991160" cy="1114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52" y="4955998"/>
            <a:ext cx="11399520" cy="820600"/>
          </a:xfrm>
        </p:spPr>
        <p:txBody>
          <a:bodyPr/>
          <a:lstStyle/>
          <a:p>
            <a:r>
              <a:rPr lang="en-US" dirty="0"/>
              <a:t>Consensus and Consensus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166A343-8D97-48EA-B173-16FAF31C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652" y="5834166"/>
            <a:ext cx="11399520" cy="719034"/>
          </a:xfrm>
        </p:spPr>
        <p:txBody>
          <a:bodyPr/>
          <a:lstStyle/>
          <a:p>
            <a:r>
              <a:rPr lang="en-US" dirty="0"/>
              <a:t>Proof-of-Work / Proof-of-Stake / Others</a:t>
            </a:r>
          </a:p>
        </p:txBody>
      </p:sp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xmlns="" id="{04CEE195-888B-4D5C-9C9F-E40096FA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1" y="990600"/>
            <a:ext cx="5204563" cy="3682227"/>
          </a:xfrm>
          <a:prstGeom prst="roundRect">
            <a:avLst>
              <a:gd name="adj" fmla="val 23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9417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66800"/>
            <a:ext cx="11804822" cy="5791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Proof of Work</a:t>
            </a:r>
          </a:p>
          <a:p>
            <a:pPr lvl="1"/>
            <a:r>
              <a:rPr lang="en-US" dirty="0"/>
              <a:t>A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work</a:t>
            </a:r>
            <a:r>
              <a:rPr lang="en-US" dirty="0"/>
              <a:t> is a piece of data which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difficult</a:t>
            </a:r>
            <a:r>
              <a:rPr lang="en-US" dirty="0"/>
              <a:t> to produce and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for others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dirty="0"/>
          </a:p>
          <a:p>
            <a:pPr lvl="1"/>
            <a:r>
              <a:rPr lang="en-US" dirty="0"/>
              <a:t>Producing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work </a:t>
            </a:r>
            <a:r>
              <a:rPr lang="en-US" dirty="0"/>
              <a:t>can be a random guessing process</a:t>
            </a:r>
          </a:p>
          <a:p>
            <a:pPr lvl="1"/>
            <a:r>
              <a:rPr lang="en-US" dirty="0"/>
              <a:t>Needs computing power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Proof of Stake</a:t>
            </a:r>
          </a:p>
          <a:p>
            <a:pPr lvl="1"/>
            <a:r>
              <a:rPr lang="en-US" dirty="0"/>
              <a:t>Designed to increase network security</a:t>
            </a:r>
          </a:p>
          <a:p>
            <a:pPr lvl="1"/>
            <a:r>
              <a:rPr lang="en-US" dirty="0"/>
              <a:t>Next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block’s creator</a:t>
            </a:r>
            <a:r>
              <a:rPr lang="en-US" dirty="0"/>
              <a:t> is chosen via various </a:t>
            </a:r>
            <a:br>
              <a:rPr lang="en-US" dirty="0"/>
            </a:br>
            <a:r>
              <a:rPr lang="en-US" dirty="0"/>
              <a:t>combinations of random selection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wealth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Protocols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0965" y="3831450"/>
            <a:ext cx="3333647" cy="1866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>
            <a:normAutofit/>
          </a:bodyPr>
          <a:lstStyle/>
          <a:p>
            <a:r>
              <a:rPr lang="en-US" dirty="0"/>
              <a:t>Hard Fork</a:t>
            </a:r>
          </a:p>
          <a:p>
            <a:pPr lvl="1"/>
            <a:r>
              <a:rPr lang="en-US" dirty="0"/>
              <a:t>Radical change to the blockchain network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protocols</a:t>
            </a:r>
            <a:endParaRPr lang="en-US" dirty="0"/>
          </a:p>
          <a:p>
            <a:pPr lvl="1"/>
            <a:r>
              <a:rPr lang="en-US" dirty="0"/>
              <a:t>Makes previously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 / transactions</a:t>
            </a:r>
            <a:r>
              <a:rPr lang="en-US" dirty="0"/>
              <a:t> valid (or vice-versa)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r>
              <a:rPr lang="en-US" dirty="0"/>
              <a:t> running previous versions are no longer be accepted</a:t>
            </a:r>
          </a:p>
          <a:p>
            <a:pPr>
              <a:spcBef>
                <a:spcPts val="1200"/>
              </a:spcBef>
            </a:pPr>
            <a:r>
              <a:rPr lang="en-US" dirty="0"/>
              <a:t>Soft Fork</a:t>
            </a:r>
          </a:p>
          <a:p>
            <a:pPr lvl="1"/>
            <a:r>
              <a:rPr lang="en-US" dirty="0"/>
              <a:t>Backward-compatible change in the</a:t>
            </a:r>
            <a:br>
              <a:rPr lang="en-US" dirty="0"/>
            </a:br>
            <a:r>
              <a:rPr lang="en-US" dirty="0"/>
              <a:t>blockchain 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change in transactions and blocks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Forks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3212" y="4271529"/>
            <a:ext cx="3667012" cy="20530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767" y="4191000"/>
            <a:ext cx="10183091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Cryptocurrency Wallets </a:t>
            </a:r>
            <a:br>
              <a:rPr lang="en-US" dirty="0"/>
            </a:br>
            <a:r>
              <a:rPr lang="en-US" dirty="0"/>
              <a:t>and Crypto Exchanges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91200"/>
            <a:ext cx="9832319" cy="719034"/>
          </a:xfrm>
        </p:spPr>
        <p:txBody>
          <a:bodyPr/>
          <a:lstStyle/>
          <a:p>
            <a:r>
              <a:rPr lang="en-US" dirty="0"/>
              <a:t>Types of Wallets and Exchanges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BDBEF3-C971-44D7-9E3A-263DD870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73" y="1245707"/>
            <a:ext cx="4499848" cy="27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program (e.g. mobile / desktop / Web app) </a:t>
            </a:r>
          </a:p>
          <a:p>
            <a:pPr lvl="1"/>
            <a:r>
              <a:rPr lang="en-US" dirty="0"/>
              <a:t>Stores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keys and blockchain addresses</a:t>
            </a:r>
          </a:p>
          <a:p>
            <a:pPr lvl="1"/>
            <a:r>
              <a:rPr lang="en-US" dirty="0"/>
              <a:t>Interacts with various blockchains (through APIs)</a:t>
            </a:r>
          </a:p>
          <a:p>
            <a:pPr lvl="1"/>
            <a:r>
              <a:rPr lang="en-US" dirty="0"/>
              <a:t>Enables users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receive</a:t>
            </a:r>
            <a:r>
              <a:rPr lang="en-US" dirty="0"/>
              <a:t> digital currency</a:t>
            </a:r>
          </a:p>
          <a:p>
            <a:pPr lvl="1"/>
            <a:r>
              <a:rPr lang="en-US" dirty="0"/>
              <a:t>Sings and posts transactions</a:t>
            </a:r>
          </a:p>
          <a:p>
            <a:pPr lvl="1"/>
            <a:r>
              <a:rPr lang="en-US" dirty="0"/>
              <a:t>Monitor the account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balances</a:t>
            </a:r>
          </a:p>
          <a:p>
            <a:pPr lvl="1"/>
            <a:r>
              <a:rPr lang="en-US" dirty="0"/>
              <a:t>Hold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</a:t>
            </a:r>
          </a:p>
          <a:p>
            <a:pPr lvl="1"/>
            <a:r>
              <a:rPr lang="en-US" dirty="0"/>
              <a:t>Most often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mnemonic phrase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Cryptocurrency Wallet?</a:t>
            </a:r>
          </a:p>
        </p:txBody>
      </p:sp>
      <p:pic>
        <p:nvPicPr>
          <p:cNvPr id="7" name="Picture 2" descr="C:\Users\FiReDeSiRe\Desktop\Blockchain Camp\different-types-of-bitcoin-wall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4267200"/>
            <a:ext cx="3657600" cy="2057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Paper</a:t>
            </a:r>
            <a:r>
              <a:rPr lang="en-US" dirty="0"/>
              <a:t> (private key + blockchain address printed on a paper)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Brain</a:t>
            </a:r>
            <a:r>
              <a:rPr lang="en-US" dirty="0"/>
              <a:t> (passphrase used to derive the HD wallet seed key)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Online</a:t>
            </a:r>
            <a:r>
              <a:rPr lang="en-US" dirty="0"/>
              <a:t> (Web app holding the private keys + addresses)</a:t>
            </a:r>
          </a:p>
          <a:p>
            <a:pPr>
              <a:lnSpc>
                <a:spcPct val="120000"/>
              </a:lnSpc>
            </a:pPr>
            <a:r>
              <a:rPr lang="en-US" dirty="0"/>
              <a:t>Software wallets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Desktop</a:t>
            </a:r>
            <a:r>
              <a:rPr lang="en-US" dirty="0"/>
              <a:t> (holds keys + addresses in a desktop app)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</a:t>
            </a:r>
            <a:r>
              <a:rPr lang="en-US" dirty="0"/>
              <a:t> (holds keys + addresses in a mobile app)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Hardware</a:t>
            </a:r>
            <a:r>
              <a:rPr lang="en-US" dirty="0"/>
              <a:t> (holds keys securely in a USB device)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Wallets?</a:t>
            </a:r>
          </a:p>
        </p:txBody>
      </p:sp>
      <p:pic>
        <p:nvPicPr>
          <p:cNvPr id="7" name="Picture 2" descr="C:\Users\FiReDeSiRe\Desktop\Blockchain Camp\different-types-of-bitcoin-wall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140" y="5029200"/>
            <a:ext cx="2514600" cy="1414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Cold Wallets</a:t>
            </a:r>
          </a:p>
          <a:p>
            <a:pPr lvl="1"/>
            <a:r>
              <a:rPr lang="en-US" dirty="0"/>
              <a:t>Similar to savings accounts</a:t>
            </a:r>
          </a:p>
          <a:p>
            <a:pPr lvl="1"/>
            <a:r>
              <a:rPr lang="en-US" dirty="0"/>
              <a:t>Not connected to the internet</a:t>
            </a:r>
          </a:p>
          <a:p>
            <a:pPr lvl="1"/>
            <a:r>
              <a:rPr lang="en-US" dirty="0"/>
              <a:t>E.g. hardware wallets (like Trezor or Ledger Nano 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Hot Wallets</a:t>
            </a:r>
          </a:p>
          <a:p>
            <a:pPr lvl="1"/>
            <a:r>
              <a:rPr lang="en-US" dirty="0"/>
              <a:t>Like checking accounts</a:t>
            </a:r>
          </a:p>
          <a:p>
            <a:pPr lvl="1"/>
            <a:r>
              <a:rPr lang="en-US" dirty="0"/>
              <a:t>Connected to the internet</a:t>
            </a:r>
          </a:p>
          <a:p>
            <a:pPr lvl="1"/>
            <a:r>
              <a:rPr lang="en-US" dirty="0"/>
              <a:t>Online and software wallets </a:t>
            </a:r>
            <a:br>
              <a:rPr lang="en-US" dirty="0"/>
            </a:br>
            <a:r>
              <a:rPr lang="en-US" dirty="0"/>
              <a:t>(like Bittrex, Exodus, </a:t>
            </a:r>
            <a:r>
              <a:rPr lang="en-US" dirty="0" err="1"/>
              <a:t>Jaxx</a:t>
            </a:r>
            <a:r>
              <a:rPr lang="en-US" dirty="0"/>
              <a:t>, etc.)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and Hot Wallets</a:t>
            </a:r>
          </a:p>
        </p:txBody>
      </p:sp>
      <p:pic>
        <p:nvPicPr>
          <p:cNvPr id="7" name="Picture 2" descr="C:\Users\FiReDeSiRe\Desktop\Blockchain Camp\different-types-of-bitcoin-wall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871912"/>
            <a:ext cx="4495800" cy="25288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 cryptocurrencies for other assets</a:t>
            </a:r>
          </a:p>
          <a:p>
            <a:r>
              <a:rPr lang="en-US" dirty="0"/>
              <a:t>“Traditional” cryptocurrency exchanges</a:t>
            </a:r>
          </a:p>
          <a:p>
            <a:pPr lvl="1"/>
            <a:r>
              <a:rPr lang="en-US" dirty="0"/>
              <a:t> Trade based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market price</a:t>
            </a:r>
          </a:p>
          <a:p>
            <a:r>
              <a:rPr lang="en-US" dirty="0"/>
              <a:t>Cryptocurrency brokers</a:t>
            </a:r>
          </a:p>
          <a:p>
            <a:pPr lvl="1"/>
            <a:r>
              <a:rPr lang="en-US" dirty="0"/>
              <a:t>Buy and sell cryptocurrencies at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 set by the broker</a:t>
            </a:r>
          </a:p>
          <a:p>
            <a:r>
              <a:rPr lang="en-US" dirty="0"/>
              <a:t>Direct trading exchanges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Peer-to-peer</a:t>
            </a:r>
            <a:r>
              <a:rPr lang="en-US" dirty="0"/>
              <a:t> trading</a:t>
            </a:r>
          </a:p>
          <a:p>
            <a:r>
              <a:rPr lang="en-US" dirty="0"/>
              <a:t>Cryptocurrency funds</a:t>
            </a:r>
          </a:p>
          <a:p>
            <a:pPr lvl="1"/>
            <a:r>
              <a:rPr lang="en-US" dirty="0"/>
              <a:t>Pools of professionally managed cryptocurrency assets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 Exchanges</a:t>
            </a:r>
          </a:p>
        </p:txBody>
      </p:sp>
      <p:pic>
        <p:nvPicPr>
          <p:cNvPr id="1026" name="Picture 2" descr="Резултат с изображение за Cryptocurrency Exchanges">
            <a:extLst>
              <a:ext uri="{FF2B5EF4-FFF2-40B4-BE49-F238E27FC236}">
                <a16:creationId xmlns:a16="http://schemas.microsoft.com/office/drawing/2014/main" xmlns="" id="{B45F51A2-FE8D-444F-AED9-392AC17B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176899"/>
            <a:ext cx="3731667" cy="2097466"/>
          </a:xfrm>
          <a:prstGeom prst="rect">
            <a:avLst/>
          </a:prstGeom>
          <a:noFill/>
          <a:ln>
            <a:solidFill>
              <a:srgbClr val="3366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0812" y="1143000"/>
            <a:ext cx="11804822" cy="548640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dirty="0"/>
              <a:t>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Blockchains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</a:t>
            </a:r>
            <a:r>
              <a:rPr lang="en-US" dirty="0"/>
              <a:t>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Consensus Protocols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Cryptocurrency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Wallet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</a:t>
            </a:r>
            <a:r>
              <a:rPr lang="en-US" dirty="0"/>
              <a:t>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Cryptocurrency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Cryptocurrency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and Network Difficulty?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Solo vs. Pool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00272" y="1219200"/>
            <a:ext cx="2428140" cy="24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675A556-2C4A-4C1E-A64D-14686BA7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5656400"/>
            <a:ext cx="11399520" cy="820600"/>
          </a:xfrm>
        </p:spPr>
        <p:txBody>
          <a:bodyPr/>
          <a:lstStyle/>
          <a:p>
            <a:r>
              <a:rPr lang="en-US" dirty="0"/>
              <a:t>Keys, Addresses, Transactions,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52E46D-8EDC-4F54-A0E2-D1EADCC1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48" y="1295400"/>
            <a:ext cx="6623046" cy="40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996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DA6EC9A-2809-4E7B-9546-6531A6004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B794C28-F512-496A-88AF-130F2F5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/ Private Keys &amp; Blockchain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8F8F1A72-9B03-4FA4-8818-98F551D94B94}"/>
              </a:ext>
            </a:extLst>
          </p:cNvPr>
          <p:cNvSpPr/>
          <p:nvPr/>
        </p:nvSpPr>
        <p:spPr>
          <a:xfrm>
            <a:off x="2003410" y="160020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private 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FBA5E44-B9C4-4719-AB5F-F2F92F29A327}"/>
              </a:ext>
            </a:extLst>
          </p:cNvPr>
          <p:cNvSpPr/>
          <p:nvPr/>
        </p:nvSpPr>
        <p:spPr>
          <a:xfrm>
            <a:off x="4925211" y="160020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public key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EFEE5CA-B1B7-4F62-A315-E96BFEC73D20}"/>
              </a:ext>
            </a:extLst>
          </p:cNvPr>
          <p:cNvSpPr/>
          <p:nvPr/>
        </p:nvSpPr>
        <p:spPr>
          <a:xfrm>
            <a:off x="4289410" y="200222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EC278978-3F26-4723-96BF-70901A78CC2A}"/>
              </a:ext>
            </a:extLst>
          </p:cNvPr>
          <p:cNvSpPr/>
          <p:nvPr/>
        </p:nvSpPr>
        <p:spPr>
          <a:xfrm>
            <a:off x="7847012" y="160020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F70579DE-C546-4D12-8B9A-E99A2E0007A8}"/>
              </a:ext>
            </a:extLst>
          </p:cNvPr>
          <p:cNvSpPr/>
          <p:nvPr/>
        </p:nvSpPr>
        <p:spPr>
          <a:xfrm>
            <a:off x="7211211" y="200222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9D8CC14-44AE-4EE1-B9A5-3ABD92759201}"/>
              </a:ext>
            </a:extLst>
          </p:cNvPr>
          <p:cNvSpPr/>
          <p:nvPr/>
        </p:nvSpPr>
        <p:spPr>
          <a:xfrm>
            <a:off x="2003410" y="3350174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transaction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1DB0D664-BBB0-44DC-A66C-14C234C9A569}"/>
              </a:ext>
            </a:extLst>
          </p:cNvPr>
          <p:cNvSpPr/>
          <p:nvPr/>
        </p:nvSpPr>
        <p:spPr>
          <a:xfrm>
            <a:off x="4289410" y="3752194"/>
            <a:ext cx="3352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212E06AF-6D2B-4126-B9F2-D2CA4CE1075C}"/>
              </a:ext>
            </a:extLst>
          </p:cNvPr>
          <p:cNvSpPr/>
          <p:nvPr/>
        </p:nvSpPr>
        <p:spPr>
          <a:xfrm>
            <a:off x="7847012" y="3350174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signature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0636F69-EFDE-4948-9D9B-CE8EADB63173}"/>
              </a:ext>
            </a:extLst>
          </p:cNvPr>
          <p:cNvSpPr txBox="1"/>
          <p:nvPr/>
        </p:nvSpPr>
        <p:spPr>
          <a:xfrm>
            <a:off x="4518010" y="3276600"/>
            <a:ext cx="2864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sign by private key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4B53C9B8-929F-4236-B8C5-75BE0A9798AE}"/>
              </a:ext>
            </a:extLst>
          </p:cNvPr>
          <p:cNvSpPr/>
          <p:nvPr/>
        </p:nvSpPr>
        <p:spPr>
          <a:xfrm>
            <a:off x="2003410" y="5011609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signed transaction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CA7C9FC6-9547-478D-8C3E-9D09A4ECCCBC}"/>
              </a:ext>
            </a:extLst>
          </p:cNvPr>
          <p:cNvSpPr/>
          <p:nvPr/>
        </p:nvSpPr>
        <p:spPr>
          <a:xfrm>
            <a:off x="4289410" y="5413629"/>
            <a:ext cx="3352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9C4FD24-9F02-42CF-9682-3B11764C1B33}"/>
              </a:ext>
            </a:extLst>
          </p:cNvPr>
          <p:cNvSpPr/>
          <p:nvPr/>
        </p:nvSpPr>
        <p:spPr>
          <a:xfrm>
            <a:off x="7847012" y="5011609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valid / invalid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D18944-6E4B-44DD-9FFA-C380A8384FE3}"/>
              </a:ext>
            </a:extLst>
          </p:cNvPr>
          <p:cNvSpPr txBox="1"/>
          <p:nvPr/>
        </p:nvSpPr>
        <p:spPr>
          <a:xfrm>
            <a:off x="4310282" y="4938035"/>
            <a:ext cx="3214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verify by address key</a:t>
            </a:r>
          </a:p>
        </p:txBody>
      </p:sp>
    </p:spTree>
    <p:extLst>
      <p:ext uri="{BB962C8B-B14F-4D97-AF65-F5344CB8AC3E}">
        <p14:creationId xmlns:p14="http://schemas.microsoft.com/office/powerpoint/2010/main" val="2575816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0648598-19FA-44E4-BFDA-F92447E17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AA8BDA4-EFD0-41E3-B7DB-A1D04945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== Chain of Data Blocks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1E45A64-1B3E-414C-87AA-9BF919D4F0A9}"/>
              </a:ext>
            </a:extLst>
          </p:cNvPr>
          <p:cNvGrpSpPr/>
          <p:nvPr/>
        </p:nvGrpSpPr>
        <p:grpSpPr>
          <a:xfrm>
            <a:off x="576482" y="1465157"/>
            <a:ext cx="3200400" cy="4478443"/>
            <a:chOff x="684212" y="1312757"/>
            <a:chExt cx="3200400" cy="44784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3D5EFDB3-7A6F-4801-82B9-1FEE2E508327}"/>
                </a:ext>
              </a:extLst>
            </p:cNvPr>
            <p:cNvSpPr/>
            <p:nvPr/>
          </p:nvSpPr>
          <p:spPr>
            <a:xfrm>
              <a:off x="684212" y="1312757"/>
              <a:ext cx="3200400" cy="4478443"/>
            </a:xfrm>
            <a:prstGeom prst="roundRect">
              <a:avLst>
                <a:gd name="adj" fmla="val 49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19AAAF8-CFCF-49AA-A56A-00DBA1691143}"/>
                </a:ext>
              </a:extLst>
            </p:cNvPr>
            <p:cNvSpPr/>
            <p:nvPr/>
          </p:nvSpPr>
          <p:spPr>
            <a:xfrm>
              <a:off x="836611" y="1900381"/>
              <a:ext cx="1400897" cy="450831"/>
            </a:xfrm>
            <a:prstGeom prst="roundRect">
              <a:avLst>
                <a:gd name="adj" fmla="val 10521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timestamp</a:t>
              </a:r>
              <a:endParaRPr lang="en-US" sz="2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E87E8614-DD92-488A-BE4D-CD051EC0B9E0}"/>
                </a:ext>
              </a:extLst>
            </p:cNvPr>
            <p:cNvSpPr/>
            <p:nvPr/>
          </p:nvSpPr>
          <p:spPr>
            <a:xfrm>
              <a:off x="2339109" y="1900381"/>
              <a:ext cx="1393103" cy="450831"/>
            </a:xfrm>
            <a:prstGeom prst="roundRect">
              <a:avLst>
                <a:gd name="adj" fmla="val 8472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block_hash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6894C4D8-872A-4DDD-998F-C4B7FAA5CADD}"/>
                </a:ext>
              </a:extLst>
            </p:cNvPr>
            <p:cNvGrpSpPr/>
            <p:nvPr/>
          </p:nvGrpSpPr>
          <p:grpSpPr>
            <a:xfrm>
              <a:off x="836612" y="3000067"/>
              <a:ext cx="2895600" cy="2673370"/>
              <a:chOff x="836612" y="3000067"/>
              <a:chExt cx="2895600" cy="267337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xmlns="" id="{6FC51033-0ADC-443A-B058-7FC45FD6CE1E}"/>
                  </a:ext>
                </a:extLst>
              </p:cNvPr>
              <p:cNvSpPr/>
              <p:nvPr/>
            </p:nvSpPr>
            <p:spPr>
              <a:xfrm>
                <a:off x="836612" y="3000067"/>
                <a:ext cx="2895600" cy="2673370"/>
              </a:xfrm>
              <a:prstGeom prst="roundRect">
                <a:avLst>
                  <a:gd name="adj" fmla="val 3444"/>
                </a:avLst>
              </a:prstGeom>
              <a:solidFill>
                <a:schemeClr val="tx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xmlns="" id="{F5185F09-89C6-408C-9812-2819BFC18DF2}"/>
                  </a:ext>
                </a:extLst>
              </p:cNvPr>
              <p:cNvSpPr/>
              <p:nvPr/>
            </p:nvSpPr>
            <p:spPr>
              <a:xfrm>
                <a:off x="975085" y="3165206"/>
                <a:ext cx="2604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all_transactions_hash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2ABAF8F3-0851-4726-9D05-6834D1537383}"/>
                  </a:ext>
                </a:extLst>
              </p:cNvPr>
              <p:cNvSpPr/>
              <p:nvPr/>
            </p:nvSpPr>
            <p:spPr>
              <a:xfrm>
                <a:off x="975084" y="3728625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#1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xmlns="" id="{06E6B64E-F13C-44E7-8B53-B9F39C0BEC6B}"/>
                  </a:ext>
                </a:extLst>
              </p:cNvPr>
              <p:cNvSpPr/>
              <p:nvPr/>
            </p:nvSpPr>
            <p:spPr>
              <a:xfrm>
                <a:off x="2880085" y="3728625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xmlns="" id="{3F704D11-E741-4CDE-81C0-CC67D6597567}"/>
                  </a:ext>
                </a:extLst>
              </p:cNvPr>
              <p:cNvSpPr/>
              <p:nvPr/>
            </p:nvSpPr>
            <p:spPr>
              <a:xfrm>
                <a:off x="975084" y="4292044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#2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xmlns="" id="{8B99527F-9AA6-4722-BD70-EA64CB91FC2B}"/>
                  </a:ext>
                </a:extLst>
              </p:cNvPr>
              <p:cNvSpPr/>
              <p:nvPr/>
            </p:nvSpPr>
            <p:spPr>
              <a:xfrm>
                <a:off x="2880085" y="4292044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xmlns="" id="{43C04F63-0C43-49B1-BE87-E2DEA87B2814}"/>
                  </a:ext>
                </a:extLst>
              </p:cNvPr>
              <p:cNvSpPr/>
              <p:nvPr/>
            </p:nvSpPr>
            <p:spPr>
              <a:xfrm>
                <a:off x="975084" y="4855463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#3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xmlns="" id="{F2DA8574-A818-4631-A345-1E9FFD6B0599}"/>
                  </a:ext>
                </a:extLst>
              </p:cNvPr>
              <p:cNvSpPr/>
              <p:nvPr/>
            </p:nvSpPr>
            <p:spPr>
              <a:xfrm>
                <a:off x="2880085" y="4855463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F20359B9-EB93-40E1-B045-BCB2495D0BAD}"/>
                  </a:ext>
                </a:extLst>
              </p:cNvPr>
              <p:cNvSpPr txBox="1"/>
              <p:nvPr/>
            </p:nvSpPr>
            <p:spPr>
              <a:xfrm>
                <a:off x="2060882" y="5150217"/>
                <a:ext cx="433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…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76D8E7E0-21FF-41FA-8F7B-62EF72C6E91A}"/>
                </a:ext>
              </a:extLst>
            </p:cNvPr>
            <p:cNvSpPr/>
            <p:nvPr/>
          </p:nvSpPr>
          <p:spPr>
            <a:xfrm>
              <a:off x="684212" y="1376090"/>
              <a:ext cx="3200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 </a:t>
              </a:r>
              <a:r>
                <a:rPr lang="en-US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#0</a:t>
              </a:r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 (genesis block)</a:t>
              </a:r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39F4B7FF-FCFB-4EE0-8DBE-E1C8E2158E2D}"/>
                </a:ext>
              </a:extLst>
            </p:cNvPr>
            <p:cNvSpPr/>
            <p:nvPr/>
          </p:nvSpPr>
          <p:spPr>
            <a:xfrm>
              <a:off x="836611" y="2453606"/>
              <a:ext cx="1400897" cy="450831"/>
            </a:xfrm>
            <a:prstGeom prst="roundRect">
              <a:avLst>
                <a:gd name="adj" fmla="val 10521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prev_hash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xmlns="" id="{9D03B1D8-8C10-4198-BC10-67971FC90C97}"/>
                </a:ext>
              </a:extLst>
            </p:cNvPr>
            <p:cNvSpPr/>
            <p:nvPr/>
          </p:nvSpPr>
          <p:spPr>
            <a:xfrm>
              <a:off x="2339109" y="2453606"/>
              <a:ext cx="1393103" cy="450831"/>
            </a:xfrm>
            <a:prstGeom prst="roundRect">
              <a:avLst>
                <a:gd name="adj" fmla="val 8472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nonce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6E501466-08BA-463F-9823-F6E83684EC9C}"/>
              </a:ext>
            </a:extLst>
          </p:cNvPr>
          <p:cNvGrpSpPr/>
          <p:nvPr/>
        </p:nvGrpSpPr>
        <p:grpSpPr>
          <a:xfrm>
            <a:off x="4462682" y="1465157"/>
            <a:ext cx="3200400" cy="4478443"/>
            <a:chOff x="4462682" y="1371600"/>
            <a:chExt cx="3200400" cy="447844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0C4CACCE-AEFA-4912-9677-B815C6E1DAA5}"/>
                </a:ext>
              </a:extLst>
            </p:cNvPr>
            <p:cNvSpPr/>
            <p:nvPr/>
          </p:nvSpPr>
          <p:spPr>
            <a:xfrm>
              <a:off x="4462682" y="1371600"/>
              <a:ext cx="3200400" cy="4478443"/>
            </a:xfrm>
            <a:prstGeom prst="roundRect">
              <a:avLst>
                <a:gd name="adj" fmla="val 49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8950CB60-6B32-49A4-9C0C-E98FB9F85833}"/>
                </a:ext>
              </a:extLst>
            </p:cNvPr>
            <p:cNvSpPr/>
            <p:nvPr/>
          </p:nvSpPr>
          <p:spPr>
            <a:xfrm>
              <a:off x="4615081" y="1959224"/>
              <a:ext cx="1400897" cy="450831"/>
            </a:xfrm>
            <a:prstGeom prst="roundRect">
              <a:avLst>
                <a:gd name="adj" fmla="val 10521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timestamp</a:t>
              </a:r>
              <a:endParaRPr lang="en-US" sz="20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BECF7A84-CF6D-4EA4-8DB8-1655246D5C62}"/>
                </a:ext>
              </a:extLst>
            </p:cNvPr>
            <p:cNvSpPr/>
            <p:nvPr/>
          </p:nvSpPr>
          <p:spPr>
            <a:xfrm>
              <a:off x="6117579" y="1959224"/>
              <a:ext cx="1393103" cy="450831"/>
            </a:xfrm>
            <a:prstGeom prst="roundRect">
              <a:avLst>
                <a:gd name="adj" fmla="val 8472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block_hash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7820C224-954E-4E71-9697-E5616CE49E4B}"/>
                </a:ext>
              </a:extLst>
            </p:cNvPr>
            <p:cNvGrpSpPr/>
            <p:nvPr/>
          </p:nvGrpSpPr>
          <p:grpSpPr>
            <a:xfrm>
              <a:off x="4615082" y="3058910"/>
              <a:ext cx="2895600" cy="2673370"/>
              <a:chOff x="836612" y="3000067"/>
              <a:chExt cx="2895600" cy="267337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551FB5C8-88D9-4283-9092-112092BFA685}"/>
                  </a:ext>
                </a:extLst>
              </p:cNvPr>
              <p:cNvSpPr/>
              <p:nvPr/>
            </p:nvSpPr>
            <p:spPr>
              <a:xfrm>
                <a:off x="836612" y="3000067"/>
                <a:ext cx="2895600" cy="2673370"/>
              </a:xfrm>
              <a:prstGeom prst="roundRect">
                <a:avLst>
                  <a:gd name="adj" fmla="val 3444"/>
                </a:avLst>
              </a:prstGeom>
              <a:solidFill>
                <a:schemeClr val="tx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B7E5D830-A051-4B71-B1BC-13F1D6CD7042}"/>
                  </a:ext>
                </a:extLst>
              </p:cNvPr>
              <p:cNvSpPr/>
              <p:nvPr/>
            </p:nvSpPr>
            <p:spPr>
              <a:xfrm>
                <a:off x="975085" y="3165206"/>
                <a:ext cx="2604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all_transactions_hash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911D018A-6749-4A49-A616-C03959DE0320}"/>
                  </a:ext>
                </a:extLst>
              </p:cNvPr>
              <p:cNvSpPr/>
              <p:nvPr/>
            </p:nvSpPr>
            <p:spPr>
              <a:xfrm>
                <a:off x="975084" y="3728625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#1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99349F6F-79EA-4F5E-AF92-64ECE63EE8A0}"/>
                  </a:ext>
                </a:extLst>
              </p:cNvPr>
              <p:cNvSpPr/>
              <p:nvPr/>
            </p:nvSpPr>
            <p:spPr>
              <a:xfrm>
                <a:off x="2880085" y="3728625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6250EABC-5558-4FF5-9BB9-5AAEAF0C45D8}"/>
                  </a:ext>
                </a:extLst>
              </p:cNvPr>
              <p:cNvSpPr/>
              <p:nvPr/>
            </p:nvSpPr>
            <p:spPr>
              <a:xfrm>
                <a:off x="975084" y="4292044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#2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0A97576D-84C2-431F-816D-C9B0B1DF299E}"/>
                  </a:ext>
                </a:extLst>
              </p:cNvPr>
              <p:cNvSpPr/>
              <p:nvPr/>
            </p:nvSpPr>
            <p:spPr>
              <a:xfrm>
                <a:off x="2880085" y="4292044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3732F6C9-48ED-4BEA-8B6A-B291BE2C9B55}"/>
                  </a:ext>
                </a:extLst>
              </p:cNvPr>
              <p:cNvSpPr/>
              <p:nvPr/>
            </p:nvSpPr>
            <p:spPr>
              <a:xfrm>
                <a:off x="975084" y="4855463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#3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87D681CD-CEAD-4727-990A-8140EF7DB4D6}"/>
                  </a:ext>
                </a:extLst>
              </p:cNvPr>
              <p:cNvSpPr/>
              <p:nvPr/>
            </p:nvSpPr>
            <p:spPr>
              <a:xfrm>
                <a:off x="2880085" y="4855463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7E25DE73-3D52-47C6-8616-D14C13827F2E}"/>
                  </a:ext>
                </a:extLst>
              </p:cNvPr>
              <p:cNvSpPr txBox="1"/>
              <p:nvPr/>
            </p:nvSpPr>
            <p:spPr>
              <a:xfrm>
                <a:off x="2060882" y="5150217"/>
                <a:ext cx="433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…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9893C4EC-1FC3-4AD6-B777-97D67FBBD79C}"/>
                </a:ext>
              </a:extLst>
            </p:cNvPr>
            <p:cNvSpPr/>
            <p:nvPr/>
          </p:nvSpPr>
          <p:spPr>
            <a:xfrm>
              <a:off x="4462682" y="1434933"/>
              <a:ext cx="3200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 </a:t>
              </a:r>
              <a:r>
                <a:rPr lang="en-US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#</a:t>
              </a:r>
              <a:r>
                <a:rPr lang="bg-BG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1</a:t>
              </a:r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6939338D-6C33-4978-BC6C-A1D4D5FAC7CB}"/>
                </a:ext>
              </a:extLst>
            </p:cNvPr>
            <p:cNvSpPr/>
            <p:nvPr/>
          </p:nvSpPr>
          <p:spPr>
            <a:xfrm>
              <a:off x="6117579" y="2512449"/>
              <a:ext cx="1393103" cy="450831"/>
            </a:xfrm>
            <a:prstGeom prst="roundRect">
              <a:avLst>
                <a:gd name="adj" fmla="val 8472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nonce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969E1FED-EA65-4F28-AE9D-23B06DA88348}"/>
                </a:ext>
              </a:extLst>
            </p:cNvPr>
            <p:cNvSpPr/>
            <p:nvPr/>
          </p:nvSpPr>
          <p:spPr>
            <a:xfrm>
              <a:off x="4615081" y="2512449"/>
              <a:ext cx="1400897" cy="450831"/>
            </a:xfrm>
            <a:prstGeom prst="roundRect">
              <a:avLst>
                <a:gd name="adj" fmla="val 10521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prev_hash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5116DB04-3F01-412E-B07C-B18DAD8EB1B5}"/>
              </a:ext>
            </a:extLst>
          </p:cNvPr>
          <p:cNvGrpSpPr/>
          <p:nvPr/>
        </p:nvGrpSpPr>
        <p:grpSpPr>
          <a:xfrm>
            <a:off x="8348882" y="1465157"/>
            <a:ext cx="3200400" cy="4478443"/>
            <a:chOff x="684212" y="1312757"/>
            <a:chExt cx="3200400" cy="447844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xmlns="" id="{EC2AB65C-3A50-44B8-B259-0625175C388F}"/>
                </a:ext>
              </a:extLst>
            </p:cNvPr>
            <p:cNvSpPr/>
            <p:nvPr/>
          </p:nvSpPr>
          <p:spPr>
            <a:xfrm>
              <a:off x="684212" y="1312757"/>
              <a:ext cx="3200400" cy="4478443"/>
            </a:xfrm>
            <a:prstGeom prst="roundRect">
              <a:avLst>
                <a:gd name="adj" fmla="val 49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xmlns="" id="{678BE672-269E-4475-86BB-DE3DC91A8123}"/>
                </a:ext>
              </a:extLst>
            </p:cNvPr>
            <p:cNvSpPr/>
            <p:nvPr/>
          </p:nvSpPr>
          <p:spPr>
            <a:xfrm>
              <a:off x="836611" y="1900381"/>
              <a:ext cx="1400897" cy="450831"/>
            </a:xfrm>
            <a:prstGeom prst="roundRect">
              <a:avLst>
                <a:gd name="adj" fmla="val 10521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timestamp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F06A4DFF-27DB-410D-BC48-7760D8C345D0}"/>
                </a:ext>
              </a:extLst>
            </p:cNvPr>
            <p:cNvSpPr/>
            <p:nvPr/>
          </p:nvSpPr>
          <p:spPr>
            <a:xfrm>
              <a:off x="2339109" y="1900381"/>
              <a:ext cx="1393103" cy="450831"/>
            </a:xfrm>
            <a:prstGeom prst="roundRect">
              <a:avLst>
                <a:gd name="adj" fmla="val 8472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block_hash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65A0C949-907F-41DB-9880-D2FAA56DC8E1}"/>
                </a:ext>
              </a:extLst>
            </p:cNvPr>
            <p:cNvGrpSpPr/>
            <p:nvPr/>
          </p:nvGrpSpPr>
          <p:grpSpPr>
            <a:xfrm>
              <a:off x="836612" y="3000067"/>
              <a:ext cx="2895600" cy="2673370"/>
              <a:chOff x="836612" y="3000067"/>
              <a:chExt cx="2895600" cy="2673370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C15F0A92-B22D-4723-9048-1E9786BAA5DA}"/>
                  </a:ext>
                </a:extLst>
              </p:cNvPr>
              <p:cNvSpPr/>
              <p:nvPr/>
            </p:nvSpPr>
            <p:spPr>
              <a:xfrm>
                <a:off x="836612" y="3000067"/>
                <a:ext cx="2895600" cy="2673370"/>
              </a:xfrm>
              <a:prstGeom prst="roundRect">
                <a:avLst>
                  <a:gd name="adj" fmla="val 3444"/>
                </a:avLst>
              </a:prstGeom>
              <a:solidFill>
                <a:schemeClr val="tx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CE7C339E-7DAC-4D8A-A7A7-CB7DE18708D4}"/>
                  </a:ext>
                </a:extLst>
              </p:cNvPr>
              <p:cNvSpPr/>
              <p:nvPr/>
            </p:nvSpPr>
            <p:spPr>
              <a:xfrm>
                <a:off x="975085" y="3165206"/>
                <a:ext cx="2604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all_transactions_hash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FA3963A6-8989-4AB7-A8B4-2EE770C3FCEA}"/>
                  </a:ext>
                </a:extLst>
              </p:cNvPr>
              <p:cNvSpPr/>
              <p:nvPr/>
            </p:nvSpPr>
            <p:spPr>
              <a:xfrm>
                <a:off x="975084" y="3728625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#1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F366C4D9-1AB1-47C5-8021-DA7326B16A3A}"/>
                  </a:ext>
                </a:extLst>
              </p:cNvPr>
              <p:cNvSpPr/>
              <p:nvPr/>
            </p:nvSpPr>
            <p:spPr>
              <a:xfrm>
                <a:off x="2880085" y="3728625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4F7A2319-D550-47B8-80D1-C2AFFDDC7794}"/>
                  </a:ext>
                </a:extLst>
              </p:cNvPr>
              <p:cNvSpPr/>
              <p:nvPr/>
            </p:nvSpPr>
            <p:spPr>
              <a:xfrm>
                <a:off x="975084" y="4292044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#2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3FF8FC8C-FE4E-4C32-9F4C-88F21036B25F}"/>
                  </a:ext>
                </a:extLst>
              </p:cNvPr>
              <p:cNvSpPr/>
              <p:nvPr/>
            </p:nvSpPr>
            <p:spPr>
              <a:xfrm>
                <a:off x="2880085" y="4292044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DF8D38F9-1596-4028-A23C-ED3FCE79D38B}"/>
                  </a:ext>
                </a:extLst>
              </p:cNvPr>
              <p:cNvSpPr/>
              <p:nvPr/>
            </p:nvSpPr>
            <p:spPr>
              <a:xfrm>
                <a:off x="975084" y="4855463"/>
                <a:ext cx="178889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transaction #3</a:t>
                </a: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2A4D5C9B-C00E-4421-995D-572BBBF17D0B}"/>
                  </a:ext>
                </a:extLst>
              </p:cNvPr>
              <p:cNvSpPr/>
              <p:nvPr/>
            </p:nvSpPr>
            <p:spPr>
              <a:xfrm>
                <a:off x="2880085" y="4855463"/>
                <a:ext cx="699727" cy="450831"/>
              </a:xfrm>
              <a:prstGeom prst="roundRect">
                <a:avLst>
                  <a:gd name="adj" fmla="val 10521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noProof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hash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5A79BA20-EBED-435D-B69A-F427A5A6A01D}"/>
                  </a:ext>
                </a:extLst>
              </p:cNvPr>
              <p:cNvSpPr txBox="1"/>
              <p:nvPr/>
            </p:nvSpPr>
            <p:spPr>
              <a:xfrm>
                <a:off x="2060882" y="5150217"/>
                <a:ext cx="433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…</a:t>
                </a: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7FC66AA0-3BC1-45FD-8ECE-7C03EE8EE4FE}"/>
                </a:ext>
              </a:extLst>
            </p:cNvPr>
            <p:cNvSpPr/>
            <p:nvPr/>
          </p:nvSpPr>
          <p:spPr>
            <a:xfrm>
              <a:off x="684212" y="1376090"/>
              <a:ext cx="3200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 </a:t>
              </a:r>
              <a:r>
                <a:rPr lang="en-US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#</a:t>
              </a:r>
              <a:r>
                <a:rPr lang="bg-BG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3</a:t>
              </a:r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xmlns="" id="{9B9DDD91-9706-46E9-B6CB-E0C549E4FAF3}"/>
                </a:ext>
              </a:extLst>
            </p:cNvPr>
            <p:cNvSpPr/>
            <p:nvPr/>
          </p:nvSpPr>
          <p:spPr>
            <a:xfrm>
              <a:off x="836611" y="2453606"/>
              <a:ext cx="1400897" cy="450831"/>
            </a:xfrm>
            <a:prstGeom prst="roundRect">
              <a:avLst>
                <a:gd name="adj" fmla="val 10521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prev_hash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xmlns="" id="{4F59B911-F6CF-4BCF-896C-BFBFBEA67DF8}"/>
                </a:ext>
              </a:extLst>
            </p:cNvPr>
            <p:cNvSpPr/>
            <p:nvPr/>
          </p:nvSpPr>
          <p:spPr>
            <a:xfrm>
              <a:off x="2339109" y="2453606"/>
              <a:ext cx="1393103" cy="450831"/>
            </a:xfrm>
            <a:prstGeom prst="roundRect">
              <a:avLst>
                <a:gd name="adj" fmla="val 8472"/>
              </a:avLst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noProof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nonce</a:t>
              </a:r>
            </a:p>
          </p:txBody>
        </p:sp>
      </p:grpSp>
      <p:pic>
        <p:nvPicPr>
          <p:cNvPr id="1026" name="Picture 2" descr="Резултат с изображение за arrow">
            <a:extLst>
              <a:ext uri="{FF2B5EF4-FFF2-40B4-BE49-F238E27FC236}">
                <a16:creationId xmlns:a16="http://schemas.microsoft.com/office/drawing/2014/main" xmlns="" id="{65FEC092-85C6-4D52-ACB0-C4D7F7ED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22713">
            <a:off x="3460536" y="2241891"/>
            <a:ext cx="1320424" cy="5001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Резултат с изображение за arrow">
            <a:extLst>
              <a:ext uri="{FF2B5EF4-FFF2-40B4-BE49-F238E27FC236}">
                <a16:creationId xmlns:a16="http://schemas.microsoft.com/office/drawing/2014/main" xmlns="" id="{B83DD616-715B-4B9F-9532-0086080A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22713">
            <a:off x="7343863" y="2241891"/>
            <a:ext cx="1320424" cy="5001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33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017FC91-370F-4F76-BBBE-4511DED22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2B30BB-FF59-4395-82C4-6CAD4F72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933443"/>
          </a:xfrm>
        </p:spPr>
        <p:txBody>
          <a:bodyPr/>
          <a:lstStyle/>
          <a:p>
            <a:r>
              <a:rPr lang="en-US" dirty="0"/>
              <a:t>Transactions and Blocks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13C9BD8-5BCD-4666-9B48-2BD98E9D1DB9}"/>
              </a:ext>
            </a:extLst>
          </p:cNvPr>
          <p:cNvSpPr txBox="1"/>
          <p:nvPr/>
        </p:nvSpPr>
        <p:spPr>
          <a:xfrm>
            <a:off x="515709" y="1066800"/>
            <a:ext cx="2915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Blockchain clients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sz="2800" dirty="0"/>
              <a:t> transactions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8ABBC3C-E377-4670-95BD-CFA46BA26223}"/>
              </a:ext>
            </a:extLst>
          </p:cNvPr>
          <p:cNvGrpSpPr/>
          <p:nvPr/>
        </p:nvGrpSpPr>
        <p:grpSpPr>
          <a:xfrm>
            <a:off x="684212" y="2694708"/>
            <a:ext cx="2378303" cy="2653860"/>
            <a:chOff x="515709" y="2694708"/>
            <a:chExt cx="2378303" cy="26538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D31F42A5-B137-48F7-A63E-A7BD19A3BF04}"/>
                </a:ext>
              </a:extLst>
            </p:cNvPr>
            <p:cNvSpPr/>
            <p:nvPr/>
          </p:nvSpPr>
          <p:spPr>
            <a:xfrm>
              <a:off x="515709" y="269470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1A95CDAE-6CF3-4A65-8F5B-E0F3A3910781}"/>
                </a:ext>
              </a:extLst>
            </p:cNvPr>
            <p:cNvSpPr/>
            <p:nvPr/>
          </p:nvSpPr>
          <p:spPr>
            <a:xfrm>
              <a:off x="515709" y="340152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B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8707AD62-FF7E-48C4-99F8-8A8F2EE758E2}"/>
                </a:ext>
              </a:extLst>
            </p:cNvPr>
            <p:cNvSpPr/>
            <p:nvPr/>
          </p:nvSpPr>
          <p:spPr>
            <a:xfrm>
              <a:off x="515709" y="410834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C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E85B3180-F6A2-4844-996A-F509CCEF8585}"/>
                </a:ext>
              </a:extLst>
            </p:cNvPr>
            <p:cNvSpPr/>
            <p:nvPr/>
          </p:nvSpPr>
          <p:spPr>
            <a:xfrm>
              <a:off x="515709" y="481516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D86BC50A-4011-4036-9E34-00F34912F816}"/>
              </a:ext>
            </a:extLst>
          </p:cNvPr>
          <p:cNvGrpSpPr/>
          <p:nvPr/>
        </p:nvGrpSpPr>
        <p:grpSpPr>
          <a:xfrm>
            <a:off x="3703782" y="965038"/>
            <a:ext cx="3313478" cy="5588162"/>
            <a:chOff x="3703782" y="965038"/>
            <a:chExt cx="3313478" cy="558816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621AE942-C805-4609-AD4A-E5FAF7D98B28}"/>
                </a:ext>
              </a:extLst>
            </p:cNvPr>
            <p:cNvCxnSpPr>
              <a:cxnSpLocks/>
            </p:cNvCxnSpPr>
            <p:nvPr/>
          </p:nvCxnSpPr>
          <p:spPr>
            <a:xfrm>
              <a:off x="6170613" y="3401528"/>
              <a:ext cx="457199" cy="4191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26AAFB97-0ABD-4838-A52D-7739151D1E1E}"/>
                </a:ext>
              </a:extLst>
            </p:cNvPr>
            <p:cNvCxnSpPr>
              <a:cxnSpLocks/>
            </p:cNvCxnSpPr>
            <p:nvPr/>
          </p:nvCxnSpPr>
          <p:spPr>
            <a:xfrm>
              <a:off x="5199878" y="3354323"/>
              <a:ext cx="812191" cy="279104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6AACB43E-BD8E-4EE2-9516-92741D617BB0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9" y="5163086"/>
              <a:ext cx="221140" cy="10298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CDD71F6F-0670-4AF4-9E0F-42E60E5A7506}"/>
                </a:ext>
              </a:extLst>
            </p:cNvPr>
            <p:cNvCxnSpPr/>
            <p:nvPr/>
          </p:nvCxnSpPr>
          <p:spPr>
            <a:xfrm>
              <a:off x="4113212" y="3228108"/>
              <a:ext cx="1143000" cy="10854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FCE29AD5-751D-4A59-A59D-5F5F175E0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6212" y="3367712"/>
              <a:ext cx="609600" cy="27282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xmlns="" id="{A5D65EA1-A2B0-44D3-BA47-78B6A740CA39}"/>
                </a:ext>
              </a:extLst>
            </p:cNvPr>
            <p:cNvSpPr/>
            <p:nvPr/>
          </p:nvSpPr>
          <p:spPr>
            <a:xfrm>
              <a:off x="3703782" y="965038"/>
              <a:ext cx="3313478" cy="5588162"/>
            </a:xfrm>
            <a:prstGeom prst="roundRect">
              <a:avLst>
                <a:gd name="adj" fmla="val 2701"/>
              </a:avLst>
            </a:prstGeom>
            <a:solidFill>
              <a:srgbClr val="F0A22E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8DEE71E-9D41-49A8-9F9E-EFF32DC5E44A}"/>
                </a:ext>
              </a:extLst>
            </p:cNvPr>
            <p:cNvGrpSpPr/>
            <p:nvPr/>
          </p:nvGrpSpPr>
          <p:grpSpPr>
            <a:xfrm>
              <a:off x="3960812" y="1656106"/>
              <a:ext cx="2819400" cy="1828800"/>
              <a:chOff x="4871668" y="4114800"/>
              <a:chExt cx="2743200" cy="18288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xmlns="" id="{B390874C-EE78-4CC2-ADB1-C91FF959A6C9}"/>
                  </a:ext>
                </a:extLst>
              </p:cNvPr>
              <p:cNvSpPr/>
              <p:nvPr/>
            </p:nvSpPr>
            <p:spPr>
              <a:xfrm>
                <a:off x="4871668" y="4114800"/>
                <a:ext cx="2743200" cy="1828800"/>
              </a:xfrm>
              <a:prstGeom prst="roundRect">
                <a:avLst>
                  <a:gd name="adj" fmla="val 49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Blockchain Node #1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ADDE3AB8-4E04-43F7-B811-D07EC69BDA04}"/>
                  </a:ext>
                </a:extLst>
              </p:cNvPr>
              <p:cNvGrpSpPr/>
              <p:nvPr/>
            </p:nvGrpSpPr>
            <p:grpSpPr>
              <a:xfrm>
                <a:off x="5140352" y="4683407"/>
                <a:ext cx="2208972" cy="1142999"/>
                <a:chOff x="5140352" y="4572573"/>
                <a:chExt cx="2208972" cy="1142999"/>
              </a:xfrm>
            </p:grpSpPr>
            <p:sp>
              <p:nvSpPr>
                <p:cNvPr id="6" name="Flowchart: Multidocument 5">
                  <a:extLst>
                    <a:ext uri="{FF2B5EF4-FFF2-40B4-BE49-F238E27FC236}">
                      <a16:creationId xmlns:a16="http://schemas.microsoft.com/office/drawing/2014/main" xmlns="" id="{649223CB-9CAF-4CDF-8E24-C49F8810AC77}"/>
                    </a:ext>
                  </a:extLst>
                </p:cNvPr>
                <p:cNvSpPr/>
                <p:nvPr/>
              </p:nvSpPr>
              <p:spPr>
                <a:xfrm>
                  <a:off x="5140352" y="4572573"/>
                  <a:ext cx="2208972" cy="1142999"/>
                </a:xfrm>
                <a:prstGeom prst="flowChartMultidocument">
                  <a:avLst/>
                </a:prstGeom>
                <a:solidFill>
                  <a:schemeClr val="tx2">
                    <a:lumMod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xmlns="" id="{A5B3B855-AB9B-4C95-8C10-6110FB51933E}"/>
                    </a:ext>
                  </a:extLst>
                </p:cNvPr>
                <p:cNvSpPr/>
                <p:nvPr/>
              </p:nvSpPr>
              <p:spPr>
                <a:xfrm>
                  <a:off x="5225425" y="4783435"/>
                  <a:ext cx="1703643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pending transactions</a:t>
                  </a: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1395E7F-C78F-4D94-BE56-4D820B0F5DEF}"/>
                </a:ext>
              </a:extLst>
            </p:cNvPr>
            <p:cNvSpPr txBox="1"/>
            <p:nvPr/>
          </p:nvSpPr>
          <p:spPr>
            <a:xfrm>
              <a:off x="3750684" y="1029690"/>
              <a:ext cx="321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Blockchain Network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FB9B4ADB-FB1A-48D4-A0E4-EF5B06B53086}"/>
                </a:ext>
              </a:extLst>
            </p:cNvPr>
            <p:cNvGrpSpPr/>
            <p:nvPr/>
          </p:nvGrpSpPr>
          <p:grpSpPr>
            <a:xfrm>
              <a:off x="3960812" y="3744918"/>
              <a:ext cx="2819400" cy="1828800"/>
              <a:chOff x="4871668" y="4114800"/>
              <a:chExt cx="2743200" cy="18288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xmlns="" id="{744D6FAB-A43D-4F31-B8C1-D79832A2B11A}"/>
                  </a:ext>
                </a:extLst>
              </p:cNvPr>
              <p:cNvSpPr/>
              <p:nvPr/>
            </p:nvSpPr>
            <p:spPr>
              <a:xfrm>
                <a:off x="4871668" y="4114800"/>
                <a:ext cx="2743200" cy="1828800"/>
              </a:xfrm>
              <a:prstGeom prst="roundRect">
                <a:avLst>
                  <a:gd name="adj" fmla="val 49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Blockchain Node #2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39CC486F-280C-4434-B4E2-E36733F930A7}"/>
                  </a:ext>
                </a:extLst>
              </p:cNvPr>
              <p:cNvGrpSpPr/>
              <p:nvPr/>
            </p:nvGrpSpPr>
            <p:grpSpPr>
              <a:xfrm>
                <a:off x="5140352" y="4683407"/>
                <a:ext cx="2208972" cy="1142999"/>
                <a:chOff x="5140352" y="4572573"/>
                <a:chExt cx="2208972" cy="1142999"/>
              </a:xfrm>
            </p:grpSpPr>
            <p:sp>
              <p:nvSpPr>
                <p:cNvPr id="25" name="Flowchart: Multidocument 24">
                  <a:extLst>
                    <a:ext uri="{FF2B5EF4-FFF2-40B4-BE49-F238E27FC236}">
                      <a16:creationId xmlns:a16="http://schemas.microsoft.com/office/drawing/2014/main" xmlns="" id="{7A2154F8-412C-410E-9A6F-F64DC6BD1503}"/>
                    </a:ext>
                  </a:extLst>
                </p:cNvPr>
                <p:cNvSpPr/>
                <p:nvPr/>
              </p:nvSpPr>
              <p:spPr>
                <a:xfrm>
                  <a:off x="5140352" y="4572573"/>
                  <a:ext cx="2208972" cy="1142999"/>
                </a:xfrm>
                <a:prstGeom prst="flowChartMultidocument">
                  <a:avLst/>
                </a:prstGeom>
                <a:solidFill>
                  <a:schemeClr val="tx2">
                    <a:lumMod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xmlns="" id="{CF1C3B22-C184-4E05-A083-1E754AB256A0}"/>
                    </a:ext>
                  </a:extLst>
                </p:cNvPr>
                <p:cNvSpPr/>
                <p:nvPr/>
              </p:nvSpPr>
              <p:spPr>
                <a:xfrm>
                  <a:off x="5225425" y="4783435"/>
                  <a:ext cx="1703643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pending transactions</a:t>
                  </a:r>
                </a:p>
              </p:txBody>
            </p:sp>
          </p:grpSp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455310F0-5CDB-4C80-959F-5D93FDAA3C1A}"/>
                </a:ext>
              </a:extLst>
            </p:cNvPr>
            <p:cNvSpPr/>
            <p:nvPr/>
          </p:nvSpPr>
          <p:spPr>
            <a:xfrm>
              <a:off x="3960812" y="5837870"/>
              <a:ext cx="2819400" cy="498194"/>
            </a:xfrm>
            <a:prstGeom prst="roundRect">
              <a:avLst>
                <a:gd name="adj" fmla="val 179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Blockchain Node #...</a:t>
              </a:r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B77C458-476D-463A-938E-A5C4F71DB31A}"/>
              </a:ext>
            </a:extLst>
          </p:cNvPr>
          <p:cNvGrpSpPr/>
          <p:nvPr/>
        </p:nvGrpSpPr>
        <p:grpSpPr>
          <a:xfrm>
            <a:off x="3214915" y="2809008"/>
            <a:ext cx="533400" cy="2425260"/>
            <a:chOff x="3046412" y="2809008"/>
            <a:chExt cx="533400" cy="242526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xmlns="" id="{483519B1-B859-4954-99AE-9D3EB85EB282}"/>
                </a:ext>
              </a:extLst>
            </p:cNvPr>
            <p:cNvSpPr/>
            <p:nvPr/>
          </p:nvSpPr>
          <p:spPr>
            <a:xfrm>
              <a:off x="3046412" y="351582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xmlns="" id="{F55577E7-86DA-4B41-97AA-BD5285AF535F}"/>
                </a:ext>
              </a:extLst>
            </p:cNvPr>
            <p:cNvSpPr/>
            <p:nvPr/>
          </p:nvSpPr>
          <p:spPr>
            <a:xfrm>
              <a:off x="3046412" y="280900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xmlns="" id="{38D16494-3E6A-4769-A622-2DE3F50508DA}"/>
                </a:ext>
              </a:extLst>
            </p:cNvPr>
            <p:cNvSpPr/>
            <p:nvPr/>
          </p:nvSpPr>
          <p:spPr>
            <a:xfrm>
              <a:off x="3046412" y="42226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xmlns="" id="{FA5A0B11-9F93-4B41-85CA-51C7EBC7B49B}"/>
                </a:ext>
              </a:extLst>
            </p:cNvPr>
            <p:cNvSpPr/>
            <p:nvPr/>
          </p:nvSpPr>
          <p:spPr>
            <a:xfrm>
              <a:off x="3046412" y="492946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C24B3A0-23C7-4EBD-9255-7913EE53677A}"/>
              </a:ext>
            </a:extLst>
          </p:cNvPr>
          <p:cNvSpPr txBox="1"/>
          <p:nvPr/>
        </p:nvSpPr>
        <p:spPr>
          <a:xfrm>
            <a:off x="327012" y="5599093"/>
            <a:ext cx="3292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Transactions are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US" sz="2800" dirty="0"/>
              <a:t>to the network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844AF5DB-2A1E-4513-A7FF-52E52BCC2746}"/>
              </a:ext>
            </a:extLst>
          </p:cNvPr>
          <p:cNvGrpSpPr/>
          <p:nvPr/>
        </p:nvGrpSpPr>
        <p:grpSpPr>
          <a:xfrm>
            <a:off x="7760016" y="1905000"/>
            <a:ext cx="2819400" cy="1828800"/>
            <a:chOff x="7791192" y="3744918"/>
            <a:chExt cx="2819400" cy="182880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xmlns="" id="{7029A6D5-ABA2-42E3-81BE-B20D4FAA5F60}"/>
                </a:ext>
              </a:extLst>
            </p:cNvPr>
            <p:cNvSpPr/>
            <p:nvPr/>
          </p:nvSpPr>
          <p:spPr>
            <a:xfrm>
              <a:off x="7791192" y="3744918"/>
              <a:ext cx="2819400" cy="1828800"/>
            </a:xfrm>
            <a:prstGeom prst="roundRect">
              <a:avLst>
                <a:gd name="adj" fmla="val 4964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Blockchain Node #7</a:t>
              </a: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Flowchart: Multidocument 66">
              <a:extLst>
                <a:ext uri="{FF2B5EF4-FFF2-40B4-BE49-F238E27FC236}">
                  <a16:creationId xmlns:a16="http://schemas.microsoft.com/office/drawing/2014/main" xmlns="" id="{3BA9AE0A-063C-4CDE-A608-15F184832B27}"/>
                </a:ext>
              </a:extLst>
            </p:cNvPr>
            <p:cNvSpPr/>
            <p:nvPr/>
          </p:nvSpPr>
          <p:spPr>
            <a:xfrm>
              <a:off x="8047710" y="4313525"/>
              <a:ext cx="2270332" cy="1142999"/>
            </a:xfrm>
            <a:prstGeom prst="flowChartMultidocument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14EC9A33-2AEC-4119-9CE3-6EBCD39CBB1D}"/>
                </a:ext>
              </a:extLst>
            </p:cNvPr>
            <p:cNvSpPr/>
            <p:nvPr/>
          </p:nvSpPr>
          <p:spPr>
            <a:xfrm>
              <a:off x="8130417" y="4524387"/>
              <a:ext cx="17509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pending transactions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AA237202-E149-4922-BE7F-385C52AFD306}"/>
              </a:ext>
            </a:extLst>
          </p:cNvPr>
          <p:cNvGrpSpPr/>
          <p:nvPr/>
        </p:nvGrpSpPr>
        <p:grpSpPr>
          <a:xfrm>
            <a:off x="7078674" y="837745"/>
            <a:ext cx="2368538" cy="1010099"/>
            <a:chOff x="7078674" y="904266"/>
            <a:chExt cx="2368538" cy="1025548"/>
          </a:xfrm>
        </p:grpSpPr>
        <p:sp>
          <p:nvSpPr>
            <p:cNvPr id="62" name="Arrow: Bent-Up 61">
              <a:extLst>
                <a:ext uri="{FF2B5EF4-FFF2-40B4-BE49-F238E27FC236}">
                  <a16:creationId xmlns:a16="http://schemas.microsoft.com/office/drawing/2014/main" xmlns="" id="{4008F9DE-45C8-4536-8465-A0FF3EC3B685}"/>
                </a:ext>
              </a:extLst>
            </p:cNvPr>
            <p:cNvSpPr/>
            <p:nvPr/>
          </p:nvSpPr>
          <p:spPr>
            <a:xfrm flipV="1">
              <a:off x="7227388" y="1361207"/>
              <a:ext cx="2067424" cy="568607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31AEC4F8-95D1-406E-AC34-3A7869FB5A47}"/>
                </a:ext>
              </a:extLst>
            </p:cNvPr>
            <p:cNvSpPr txBox="1"/>
            <p:nvPr/>
          </p:nvSpPr>
          <p:spPr>
            <a:xfrm>
              <a:off x="7087400" y="904729"/>
              <a:ext cx="2359812" cy="355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Consensus algorithm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A56852F5-EF60-4917-A6E8-32170F47EDBE}"/>
                </a:ext>
              </a:extLst>
            </p:cNvPr>
            <p:cNvSpPr txBox="1"/>
            <p:nvPr/>
          </p:nvSpPr>
          <p:spPr>
            <a:xfrm>
              <a:off x="7078674" y="904266"/>
              <a:ext cx="2359812" cy="355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Consensus algorithm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6F6F8F0D-F851-4FA4-80E5-B7F615A952CD}"/>
              </a:ext>
            </a:extLst>
          </p:cNvPr>
          <p:cNvSpPr txBox="1"/>
          <p:nvPr/>
        </p:nvSpPr>
        <p:spPr>
          <a:xfrm>
            <a:off x="9380307" y="3752272"/>
            <a:ext cx="2476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Validates</a:t>
            </a:r>
            <a:r>
              <a:rPr lang="en-US" sz="2000" dirty="0"/>
              <a:t> the pending</a:t>
            </a:r>
            <a:br>
              <a:rPr lang="en-US" sz="2000" dirty="0"/>
            </a:br>
            <a:r>
              <a:rPr lang="en-US" sz="2000" dirty="0"/>
              <a:t>transactions and</a:t>
            </a:r>
            <a:br>
              <a:rPr lang="en-US" sz="2000" dirty="0"/>
            </a:br>
            <a:r>
              <a:rPr lang="en-US" sz="2000" dirty="0"/>
              <a:t>creates the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916B0AE6-A949-43D7-A7CD-DCF40B17ADEA}"/>
              </a:ext>
            </a:extLst>
          </p:cNvPr>
          <p:cNvSpPr txBox="1"/>
          <p:nvPr/>
        </p:nvSpPr>
        <p:spPr>
          <a:xfrm>
            <a:off x="9370690" y="1173741"/>
            <a:ext cx="2323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Selects the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winning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000" dirty="0"/>
              <a:t> (a lucky miner)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xmlns="" id="{8BD4BE17-13F4-4D15-B85C-B371066DF422}"/>
              </a:ext>
            </a:extLst>
          </p:cNvPr>
          <p:cNvSpPr/>
          <p:nvPr/>
        </p:nvSpPr>
        <p:spPr>
          <a:xfrm rot="5400000">
            <a:off x="8771772" y="4118708"/>
            <a:ext cx="79669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2278FAC3-739A-46EA-99A0-677C95F22F91}"/>
              </a:ext>
            </a:extLst>
          </p:cNvPr>
          <p:cNvGrpSpPr/>
          <p:nvPr/>
        </p:nvGrpSpPr>
        <p:grpSpPr>
          <a:xfrm>
            <a:off x="8609012" y="4792700"/>
            <a:ext cx="2819400" cy="1760500"/>
            <a:chOff x="7791192" y="3744918"/>
            <a:chExt cx="2819400" cy="1828800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77ECD61D-8717-4F4F-B6CE-FE00689F483D}"/>
                </a:ext>
              </a:extLst>
            </p:cNvPr>
            <p:cNvSpPr/>
            <p:nvPr/>
          </p:nvSpPr>
          <p:spPr>
            <a:xfrm>
              <a:off x="7791192" y="3744918"/>
              <a:ext cx="2819400" cy="1828800"/>
            </a:xfrm>
            <a:prstGeom prst="roundRect">
              <a:avLst>
                <a:gd name="adj" fmla="val 496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Next (New) Block</a:t>
              </a: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Flowchart: Multidocument 87">
              <a:extLst>
                <a:ext uri="{FF2B5EF4-FFF2-40B4-BE49-F238E27FC236}">
                  <a16:creationId xmlns:a16="http://schemas.microsoft.com/office/drawing/2014/main" xmlns="" id="{26F661B9-743C-4F69-A024-305950A61998}"/>
                </a:ext>
              </a:extLst>
            </p:cNvPr>
            <p:cNvSpPr/>
            <p:nvPr/>
          </p:nvSpPr>
          <p:spPr>
            <a:xfrm>
              <a:off x="8047710" y="4313525"/>
              <a:ext cx="2270332" cy="1142999"/>
            </a:xfrm>
            <a:prstGeom prst="flowChartMultidocumen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21AE7306-2C15-4DF6-A4D0-4A1C43CC2279}"/>
                </a:ext>
              </a:extLst>
            </p:cNvPr>
            <p:cNvSpPr/>
            <p:nvPr/>
          </p:nvSpPr>
          <p:spPr>
            <a:xfrm>
              <a:off x="8130417" y="4524387"/>
              <a:ext cx="17509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confirmed transactions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A7AE4020-D5DF-4151-BA15-1561F527B515}"/>
              </a:ext>
            </a:extLst>
          </p:cNvPr>
          <p:cNvGrpSpPr/>
          <p:nvPr/>
        </p:nvGrpSpPr>
        <p:grpSpPr>
          <a:xfrm>
            <a:off x="7044480" y="5151580"/>
            <a:ext cx="1564532" cy="987806"/>
            <a:chOff x="7044480" y="4837544"/>
            <a:chExt cx="1564532" cy="987806"/>
          </a:xfrm>
        </p:grpSpPr>
        <p:sp>
          <p:nvSpPr>
            <p:cNvPr id="91" name="Arrow: Right 90">
              <a:extLst>
                <a:ext uri="{FF2B5EF4-FFF2-40B4-BE49-F238E27FC236}">
                  <a16:creationId xmlns:a16="http://schemas.microsoft.com/office/drawing/2014/main" xmlns="" id="{72A5E754-24E6-4EA5-A814-3971A8F90AA6}"/>
                </a:ext>
              </a:extLst>
            </p:cNvPr>
            <p:cNvSpPr/>
            <p:nvPr/>
          </p:nvSpPr>
          <p:spPr>
            <a:xfrm flipH="1">
              <a:off x="7132672" y="5520550"/>
              <a:ext cx="1303576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DB76464F-F8F2-49FE-A7F4-98D653C481A3}"/>
                </a:ext>
              </a:extLst>
            </p:cNvPr>
            <p:cNvSpPr txBox="1"/>
            <p:nvPr/>
          </p:nvSpPr>
          <p:spPr>
            <a:xfrm>
              <a:off x="7044480" y="4837544"/>
              <a:ext cx="1564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Propagate</a:t>
              </a:r>
              <a:br>
                <a:rPr lang="en-US" sz="2000" dirty="0"/>
              </a:br>
              <a:r>
                <a:rPr lang="en-US" sz="2000" dirty="0"/>
                <a:t>for 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555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5" grpId="0"/>
      <p:bldP spid="76" grpId="0"/>
      <p:bldP spid="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Transfer</a:t>
            </a:r>
            <a:r>
              <a:rPr lang="en-US" sz="3500" dirty="0"/>
              <a:t> of cryptocurrency value</a:t>
            </a:r>
          </a:p>
          <a:p>
            <a:pPr lvl="1"/>
            <a:r>
              <a:rPr lang="en-US" dirty="0"/>
              <a:t>Signed by the source account's private key</a:t>
            </a:r>
          </a:p>
          <a:p>
            <a:pPr lvl="1"/>
            <a:r>
              <a:rPr lang="en-US" dirty="0"/>
              <a:t>Validated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 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validating nodes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Visible</a:t>
            </a:r>
            <a:r>
              <a:rPr lang="en-US" dirty="0"/>
              <a:t> in the blockchain history</a:t>
            </a:r>
          </a:p>
          <a:p>
            <a:pPr>
              <a:spcBef>
                <a:spcPts val="1200"/>
              </a:spcBef>
            </a:pPr>
            <a:r>
              <a:rPr lang="en-US" sz="3500" dirty="0"/>
              <a:t>Each transaction holds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destination</a:t>
            </a:r>
            <a:r>
              <a:rPr lang="en-US" dirty="0"/>
              <a:t> address(s)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+ sender's 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pPr>
              <a:spcBef>
                <a:spcPts val="1200"/>
              </a:spcBef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sz="3500" dirty="0"/>
              <a:t> hold batches of valid transactions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Unconfirmed</a:t>
            </a:r>
            <a:r>
              <a:rPr lang="en-US" dirty="0"/>
              <a:t> until included into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</a:p>
          <a:p>
            <a:pPr lvl="1"/>
            <a:r>
              <a:rPr lang="en-US" dirty="0"/>
              <a:t>After confirmed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Transaction?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52C021-A12F-4A72-A711-A8AF2BC4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1219200"/>
            <a:ext cx="2810409" cy="18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Cryptocurrency Mining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719034"/>
          </a:xfrm>
        </p:spPr>
        <p:txBody>
          <a:bodyPr/>
          <a:lstStyle/>
          <a:p>
            <a:r>
              <a:rPr lang="en-US" dirty="0"/>
              <a:t>Mining Process and Pools</a:t>
            </a:r>
          </a:p>
        </p:txBody>
      </p:sp>
      <p:pic>
        <p:nvPicPr>
          <p:cNvPr id="2050" name="Picture 2" descr="C:\Users\pc1\Desktop\bitcoin-min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4412" y="1524000"/>
            <a:ext cx="7315200" cy="312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Miners in the blockchain keep the network up and running</a:t>
            </a:r>
          </a:p>
          <a:p>
            <a:pPr lvl="1"/>
            <a:r>
              <a:rPr lang="en-US" dirty="0"/>
              <a:t>24/7 computer accounting a.k.a.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“verifying transactions”</a:t>
            </a:r>
          </a:p>
          <a:p>
            <a:pPr lvl="1"/>
            <a:r>
              <a:rPr lang="en-US" dirty="0"/>
              <a:t>Miners get paid a small reward for their accounting services</a:t>
            </a:r>
          </a:p>
          <a:p>
            <a:pPr lvl="1"/>
            <a:r>
              <a:rPr lang="en-US" dirty="0"/>
              <a:t>Pay their operational costs, including electricity and hardware</a:t>
            </a:r>
          </a:p>
          <a:p>
            <a:pPr lvl="1"/>
            <a:r>
              <a:rPr lang="en-US" dirty="0"/>
              <a:t>Profit from rewards (next block + fees)</a:t>
            </a:r>
          </a:p>
          <a:p>
            <a:pPr>
              <a:spcBef>
                <a:spcPts val="1200"/>
              </a:spcBef>
            </a:pPr>
            <a:r>
              <a:rPr lang="en-US" dirty="0"/>
              <a:t>Proof-of-work mining use brute-force to</a:t>
            </a:r>
            <a:br>
              <a:rPr lang="en-US" dirty="0"/>
            </a:br>
            <a:r>
              <a:rPr lang="en-US" dirty="0"/>
              <a:t>find a hash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starting with many zeroes</a:t>
            </a:r>
            <a:endParaRPr lang="en-US" dirty="0"/>
          </a:p>
          <a:p>
            <a:pPr lvl="1"/>
            <a:r>
              <a:rPr lang="en-US" dirty="0"/>
              <a:t>Runs on ASIC, GPU and CPU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Cryptocurrency Mining?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F5842B4-C3B2-4506-BC4A-455CCBF0C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4191000"/>
            <a:ext cx="3657600" cy="2158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Measures how difficult it is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find a hash </a:t>
            </a:r>
            <a:r>
              <a:rPr lang="en-US" dirty="0"/>
              <a:t>below a given target</a:t>
            </a:r>
          </a:p>
          <a:p>
            <a:r>
              <a:rPr lang="en-US" dirty="0"/>
              <a:t>Bitcoin difficulty adjustment</a:t>
            </a:r>
          </a:p>
          <a:p>
            <a:pPr lvl="1"/>
            <a:r>
              <a:rPr lang="en-US" dirty="0"/>
              <a:t>Every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14 days</a:t>
            </a:r>
            <a:endParaRPr lang="en-US" dirty="0"/>
          </a:p>
          <a:p>
            <a:pPr lvl="1"/>
            <a:r>
              <a:rPr lang="en-US" dirty="0"/>
              <a:t>Keep the block time at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minutes</a:t>
            </a:r>
            <a:endParaRPr lang="en-US" dirty="0"/>
          </a:p>
          <a:p>
            <a:r>
              <a:rPr lang="en-US" dirty="0"/>
              <a:t>Bitcoin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network</a:t>
            </a:r>
            <a:r>
              <a:rPr lang="en-US" b="1" dirty="0"/>
              <a:t> </a:t>
            </a:r>
            <a:r>
              <a:rPr lang="en-US" dirty="0"/>
              <a:t>difficulty changes </a:t>
            </a:r>
          </a:p>
          <a:p>
            <a:pPr lvl="1"/>
            <a:r>
              <a:rPr lang="en-US" dirty="0"/>
              <a:t>Every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2016</a:t>
            </a:r>
            <a:r>
              <a:rPr lang="en-US" b="1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difficulty </a:t>
            </a:r>
            <a:r>
              <a:rPr lang="en-US" dirty="0"/>
              <a:t>is 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Maximum difficulty </a:t>
            </a:r>
            <a:r>
              <a:rPr lang="en-US" dirty="0"/>
              <a:t>about 2^224</a:t>
            </a:r>
          </a:p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Network Difficulty?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F5842B4-C3B2-4506-BC4A-455CCBF0C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452" y="3949701"/>
            <a:ext cx="4023360" cy="2374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Solo 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Low probability </a:t>
            </a:r>
            <a:r>
              <a:rPr lang="en-US" dirty="0"/>
              <a:t>to "find" a block</a:t>
            </a:r>
          </a:p>
          <a:p>
            <a:pPr lvl="1"/>
            <a:r>
              <a:rPr lang="en-US" dirty="0"/>
              <a:t>Do not share the block reward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Pool mining</a:t>
            </a:r>
          </a:p>
          <a:p>
            <a:pPr lvl="1"/>
            <a:r>
              <a:rPr lang="en-US" dirty="0"/>
              <a:t>Miners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</a:t>
            </a:r>
            <a:r>
              <a:rPr lang="en-US" dirty="0"/>
              <a:t> their processing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en-US" dirty="0"/>
              <a:t>over a network</a:t>
            </a:r>
          </a:p>
          <a:p>
            <a:pPr lvl="1"/>
            <a:r>
              <a:rPr lang="en-US" dirty="0"/>
              <a:t>The pool combines the collective mining effort</a:t>
            </a:r>
          </a:p>
          <a:p>
            <a:pPr lvl="1"/>
            <a:r>
              <a:rPr lang="en-US" dirty="0"/>
              <a:t>The pool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 reward </a:t>
            </a:r>
            <a:r>
              <a:rPr lang="en-US" dirty="0"/>
              <a:t>equally</a:t>
            </a:r>
          </a:p>
          <a:p>
            <a:pPr lvl="1"/>
            <a:r>
              <a:rPr lang="en-US" dirty="0"/>
              <a:t>Pools collect service fees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 vs. Pool Mining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F5842B4-C3B2-4506-BC4A-455CCBF0C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151121"/>
            <a:ext cx="4205400" cy="2482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" y="1066800"/>
            <a:ext cx="11804822" cy="5715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More stable income, proportional to the effort</a:t>
            </a:r>
          </a:p>
          <a:p>
            <a:pPr lvl="1"/>
            <a:r>
              <a:rPr lang="en-US" dirty="0"/>
              <a:t>Potential of generating a higher income</a:t>
            </a:r>
          </a:p>
          <a:p>
            <a:pPr lvl="1"/>
            <a:r>
              <a:rPr lang="en-US" dirty="0"/>
              <a:t>Potentially lower costs of mining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Disadvantages</a:t>
            </a:r>
          </a:p>
          <a:p>
            <a:pPr lvl="1"/>
            <a:r>
              <a:rPr lang="en-US" dirty="0"/>
              <a:t>Mining pools may suffer interruptions</a:t>
            </a:r>
          </a:p>
          <a:p>
            <a:pPr lvl="1"/>
            <a:r>
              <a:rPr lang="en-US" dirty="0"/>
              <a:t>Block rewards have to be shared</a:t>
            </a:r>
          </a:p>
          <a:p>
            <a:pPr lvl="1"/>
            <a:r>
              <a:rPr lang="en-US" dirty="0"/>
              <a:t>Potentially unfavorable pool reward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and Disadvantages of Mining Pools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F5842B4-C3B2-4506-BC4A-455CCBF0C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396673"/>
            <a:ext cx="3657600" cy="2158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955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Basics of Blockchain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688256"/>
          </a:xfrm>
        </p:spPr>
        <p:txBody>
          <a:bodyPr/>
          <a:lstStyle/>
          <a:p>
            <a:r>
              <a:rPr lang="en-US" dirty="0"/>
              <a:t>Blockchain Technology Explained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E130389-E970-4995-A45D-3C9909762F5B}"/>
              </a:ext>
            </a:extLst>
          </p:cNvPr>
          <p:cNvGrpSpPr/>
          <p:nvPr/>
        </p:nvGrpSpPr>
        <p:grpSpPr>
          <a:xfrm>
            <a:off x="1732868" y="1143000"/>
            <a:ext cx="8713181" cy="3595878"/>
            <a:chOff x="5865812" y="3538888"/>
            <a:chExt cx="5578115" cy="2632155"/>
          </a:xfrm>
        </p:grpSpPr>
        <p:pic>
          <p:nvPicPr>
            <p:cNvPr id="5" name="Picture 2" descr="Свързано изображение">
              <a:extLst>
                <a:ext uri="{FF2B5EF4-FFF2-40B4-BE49-F238E27FC236}">
                  <a16:creationId xmlns:a16="http://schemas.microsoft.com/office/drawing/2014/main" xmlns="" id="{6EFAA4B9-66E7-4898-86DC-29A6DCADD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65812" y="3538888"/>
              <a:ext cx="5578115" cy="26321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Свързано изображение">
              <a:hlinkClick r:id="rId4"/>
              <a:extLst>
                <a:ext uri="{FF2B5EF4-FFF2-40B4-BE49-F238E27FC236}">
                  <a16:creationId xmlns:a16="http://schemas.microsoft.com/office/drawing/2014/main" xmlns="" id="{38962990-C505-4985-AC96-EF30770BB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284" y="3685308"/>
              <a:ext cx="863090" cy="863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A0ED2A4-624A-4F5C-BF9B-8D498E60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099" y="3717607"/>
              <a:ext cx="890093" cy="1097375"/>
            </a:xfrm>
            <a:prstGeom prst="rect">
              <a:avLst/>
            </a:prstGeom>
          </p:spPr>
        </p:pic>
        <p:pic>
          <p:nvPicPr>
            <p:cNvPr id="8" name="Picture 20" descr="Резултат с изображение за monero logo png">
              <a:hlinkClick r:id="rId7"/>
              <a:extLst>
                <a:ext uri="{FF2B5EF4-FFF2-40B4-BE49-F238E27FC236}">
                  <a16:creationId xmlns:a16="http://schemas.microsoft.com/office/drawing/2014/main" xmlns="" id="{2D2CA171-4D7D-4963-B740-3AAA70CFC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826">
              <a:off x="10505474" y="3762233"/>
              <a:ext cx="672296" cy="67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Свързано изображение">
              <a:extLst>
                <a:ext uri="{FF2B5EF4-FFF2-40B4-BE49-F238E27FC236}">
                  <a16:creationId xmlns:a16="http://schemas.microsoft.com/office/drawing/2014/main" xmlns="" id="{D47A7D5B-17E1-43F0-B21A-913EC439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90594">
              <a:off x="6231107" y="3581170"/>
              <a:ext cx="786941" cy="78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</a:p>
          <a:p>
            <a:pPr lvl="1"/>
            <a:r>
              <a:rPr lang="en-US" dirty="0"/>
              <a:t>Financially unwise (for most hashing algorithms), works for Monero</a:t>
            </a:r>
          </a:p>
          <a:p>
            <a:pPr lvl="1"/>
            <a:r>
              <a:rPr lang="en-US" dirty="0"/>
              <a:t>Amount of Bitcoins produced &lt; cost of power to operate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</a:p>
          <a:p>
            <a:pPr lvl="1"/>
            <a:r>
              <a:rPr lang="en-US" dirty="0"/>
              <a:t>Faster and more efficient than CPU, works for Ethereum</a:t>
            </a:r>
          </a:p>
          <a:p>
            <a:pPr lvl="1"/>
            <a:r>
              <a:rPr lang="en-US" dirty="0"/>
              <a:t>Mining rigs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</a:t>
            </a:r>
          </a:p>
          <a:p>
            <a:pPr lvl="1"/>
            <a:r>
              <a:rPr lang="en-US" dirty="0"/>
              <a:t>Application-specific integrated circuit</a:t>
            </a:r>
          </a:p>
          <a:p>
            <a:pPr lvl="1"/>
            <a:r>
              <a:rPr lang="en-US" dirty="0"/>
              <a:t>Designed for Bitcoin mining (2013)</a:t>
            </a:r>
          </a:p>
          <a:p>
            <a:pPr lvl="1"/>
            <a:r>
              <a:rPr lang="en-US" dirty="0"/>
              <a:t>Vastly faster than all others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CPU, GPU and ASIC Mining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F5842B4-C3B2-4506-BC4A-455CCBF0C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96" y="4095320"/>
            <a:ext cx="3886200" cy="229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47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sz="3200" dirty="0"/>
              <a:t> is decentralized distributed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ledger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Cryptocurrency</a:t>
            </a:r>
            <a:r>
              <a:rPr lang="en-US" sz="3200" dirty="0"/>
              <a:t> is a digital currency that uses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sz="3200" dirty="0"/>
              <a:t> for security and the blockchain for decentralization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Encryption</a:t>
            </a:r>
            <a:r>
              <a:rPr lang="en-US" sz="3200" dirty="0"/>
              <a:t> can be symmetric and asymmetric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Hashing</a:t>
            </a:r>
            <a:r>
              <a:rPr lang="en-US" sz="3200" dirty="0"/>
              <a:t> is one-way message digest function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Wallet</a:t>
            </a:r>
            <a:r>
              <a:rPr lang="en-US" sz="3200" dirty="0"/>
              <a:t> is software, managing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3200" dirty="0"/>
              <a:t> keys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Transaction</a:t>
            </a:r>
            <a:r>
              <a:rPr lang="en-US" sz="3200" dirty="0"/>
              <a:t> is transfer of cryptocurrency value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 </a:t>
            </a:r>
            <a:r>
              <a:rPr lang="en-US" sz="3200" dirty="0"/>
              <a:t>is a set of transactions in the blockchain network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sz="3000" dirty="0"/>
              <a:t> is the process of adding transaction records public ledger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412" y="2869405"/>
            <a:ext cx="155461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the Week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810E71C-E0E9-4019-84D8-B1EF54A45034}"/>
              </a:ext>
            </a:extLst>
          </p:cNvPr>
          <p:cNvGrpSpPr/>
          <p:nvPr/>
        </p:nvGrpSpPr>
        <p:grpSpPr>
          <a:xfrm>
            <a:off x="480162" y="1151121"/>
            <a:ext cx="3886200" cy="2642758"/>
            <a:chOff x="684212" y="2877739"/>
            <a:chExt cx="3084028" cy="264275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CF857D77-5FE0-4D11-8883-A362DDD0DA06}"/>
                </a:ext>
              </a:extLst>
            </p:cNvPr>
            <p:cNvSpPr/>
            <p:nvPr/>
          </p:nvSpPr>
          <p:spPr>
            <a:xfrm>
              <a:off x="684212" y="2877739"/>
              <a:ext cx="3084028" cy="2642758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Distributed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ledger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0" name="Picture 2" descr="Резултат с изображение за Distributed ledger">
              <a:extLst>
                <a:ext uri="{FF2B5EF4-FFF2-40B4-BE49-F238E27FC236}">
                  <a16:creationId xmlns:a16="http://schemas.microsoft.com/office/drawing/2014/main" xmlns="" id="{A2D74CD7-C681-432C-9B1F-82BD5284C4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4052" y="3702206"/>
              <a:ext cx="2244343" cy="1595623"/>
            </a:xfrm>
            <a:prstGeom prst="roundRect">
              <a:avLst>
                <a:gd name="adj" fmla="val 161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xmlns="" id="{6FF69B65-679C-4F02-9AFF-EE0E377E1359}"/>
              </a:ext>
            </a:extLst>
          </p:cNvPr>
          <p:cNvGrpSpPr/>
          <p:nvPr/>
        </p:nvGrpSpPr>
        <p:grpSpPr>
          <a:xfrm>
            <a:off x="8452258" y="4449175"/>
            <a:ext cx="2828108" cy="1932908"/>
            <a:chOff x="8609012" y="1342688"/>
            <a:chExt cx="2675714" cy="2261234"/>
          </a:xfrm>
        </p:grpSpPr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xmlns="" id="{2B07D084-902B-41D8-A9D2-2ACB20338403}"/>
                </a:ext>
              </a:extLst>
            </p:cNvPr>
            <p:cNvSpPr/>
            <p:nvPr/>
          </p:nvSpPr>
          <p:spPr>
            <a:xfrm>
              <a:off x="8609012" y="1342688"/>
              <a:ext cx="2675714" cy="2261234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Immutable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3" name="Picture 4" descr="Резултат с изображение за data shield">
              <a:extLst>
                <a:ext uri="{FF2B5EF4-FFF2-40B4-BE49-F238E27FC236}">
                  <a16:creationId xmlns:a16="http://schemas.microsoft.com/office/drawing/2014/main" xmlns="" id="{1A8FF9E1-7D57-429D-AA46-17283D50E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285" y="2206887"/>
              <a:ext cx="2109168" cy="1137908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xmlns="" id="{EF86E4C4-1C74-40D9-AB41-7A10A6332DBA}"/>
              </a:ext>
            </a:extLst>
          </p:cNvPr>
          <p:cNvGrpSpPr/>
          <p:nvPr/>
        </p:nvGrpSpPr>
        <p:grpSpPr>
          <a:xfrm>
            <a:off x="4706564" y="1828800"/>
            <a:ext cx="3140450" cy="4177530"/>
            <a:chOff x="5101398" y="1664842"/>
            <a:chExt cx="3585421" cy="6226366"/>
          </a:xfrm>
        </p:grpSpPr>
        <p:grpSp>
          <p:nvGrpSpPr>
            <p:cNvPr id="15" name="Group 9">
              <a:extLst>
                <a:ext uri="{FF2B5EF4-FFF2-40B4-BE49-F238E27FC236}">
                  <a16:creationId xmlns:a16="http://schemas.microsoft.com/office/drawing/2014/main" xmlns="" id="{3CEC14DF-5199-43DF-A320-83B2FD5FEE9B}"/>
                </a:ext>
              </a:extLst>
            </p:cNvPr>
            <p:cNvGrpSpPr/>
            <p:nvPr/>
          </p:nvGrpSpPr>
          <p:grpSpPr>
            <a:xfrm>
              <a:off x="5101398" y="1664842"/>
              <a:ext cx="3585421" cy="6226366"/>
              <a:chOff x="4799012" y="1237170"/>
              <a:chExt cx="2959557" cy="6226366"/>
            </a:xfrm>
          </p:grpSpPr>
          <p:sp>
            <p:nvSpPr>
              <p:cNvPr id="17" name="Rounded Rectangle 8">
                <a:extLst>
                  <a:ext uri="{FF2B5EF4-FFF2-40B4-BE49-F238E27FC236}">
                    <a16:creationId xmlns:a16="http://schemas.microsoft.com/office/drawing/2014/main" xmlns="" id="{71287048-27DE-45F2-9EA9-B5AEA49138EC}"/>
                  </a:ext>
                </a:extLst>
              </p:cNvPr>
              <p:cNvSpPr/>
              <p:nvPr/>
            </p:nvSpPr>
            <p:spPr>
              <a:xfrm>
                <a:off x="4799012" y="1237170"/>
                <a:ext cx="2959557" cy="6226366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Peer-to-Peer</a:t>
                </a:r>
                <a:b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</a:br>
                <a:r>
                  <a:rPr lang="en-US" sz="36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network</a:t>
                </a: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18" name="Rectangle: Rounded Corners 8">
                <a:extLst>
                  <a:ext uri="{FF2B5EF4-FFF2-40B4-BE49-F238E27FC236}">
                    <a16:creationId xmlns:a16="http://schemas.microsoft.com/office/drawing/2014/main" xmlns="" id="{1F3F2BFC-6AFD-479E-84C8-3AB1D08B2571}"/>
                  </a:ext>
                </a:extLst>
              </p:cNvPr>
              <p:cNvSpPr/>
              <p:nvPr/>
            </p:nvSpPr>
            <p:spPr>
              <a:xfrm>
                <a:off x="4942634" y="5093335"/>
                <a:ext cx="2678225" cy="2104182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Nodes hold </a:t>
                </a:r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ledger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facts + </a:t>
                </a:r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history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updates</a:t>
                </a:r>
              </a:p>
            </p:txBody>
          </p:sp>
        </p:grpSp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xmlns="" id="{E5F063F3-C002-477A-9D40-46565813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8363" y="3703860"/>
              <a:ext cx="1728563" cy="1514475"/>
            </a:xfrm>
            <a:prstGeom prst="roundRect">
              <a:avLst>
                <a:gd name="adj" fmla="val 1416"/>
              </a:avLst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E224971-F34C-49F5-A733-8472CDA76097}"/>
              </a:ext>
            </a:extLst>
          </p:cNvPr>
          <p:cNvGrpSpPr/>
          <p:nvPr/>
        </p:nvGrpSpPr>
        <p:grpSpPr>
          <a:xfrm>
            <a:off x="8380412" y="1326765"/>
            <a:ext cx="2971800" cy="2590800"/>
            <a:chOff x="8837612" y="1464634"/>
            <a:chExt cx="2971800" cy="2900886"/>
          </a:xfrm>
        </p:grpSpPr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xmlns="" id="{7E5CDAC9-DB12-4EF1-9919-0604D44F64FC}"/>
                </a:ext>
              </a:extLst>
            </p:cNvPr>
            <p:cNvSpPr/>
            <p:nvPr/>
          </p:nvSpPr>
          <p:spPr>
            <a:xfrm>
              <a:off x="8837612" y="1464634"/>
              <a:ext cx="2971800" cy="2900886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Decentralized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(no owner)</a:t>
              </a: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1" name="Picture 6" descr="Резултат с изображение за Decentralized">
              <a:extLst>
                <a:ext uri="{FF2B5EF4-FFF2-40B4-BE49-F238E27FC236}">
                  <a16:creationId xmlns:a16="http://schemas.microsoft.com/office/drawing/2014/main" xmlns="" id="{4E306666-D253-459B-A493-BA049D663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0429" y="2852932"/>
              <a:ext cx="2652643" cy="1326322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xmlns="" id="{D9BCDB23-388F-4069-9719-218E7FCCD95E}"/>
              </a:ext>
            </a:extLst>
          </p:cNvPr>
          <p:cNvGrpSpPr/>
          <p:nvPr/>
        </p:nvGrpSpPr>
        <p:grpSpPr>
          <a:xfrm>
            <a:off x="989466" y="4186430"/>
            <a:ext cx="2828108" cy="2320099"/>
            <a:chOff x="8544234" y="4284834"/>
            <a:chExt cx="2828108" cy="2320099"/>
          </a:xfrm>
        </p:grpSpPr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xmlns="" id="{5D6C015B-27F9-4FD7-8F02-640A1044104B}"/>
                </a:ext>
              </a:extLst>
            </p:cNvPr>
            <p:cNvSpPr/>
            <p:nvPr/>
          </p:nvSpPr>
          <p:spPr>
            <a:xfrm>
              <a:off x="8544234" y="4284834"/>
              <a:ext cx="2828108" cy="2320099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Secure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6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24" name="Rectangle: Rounded Corners 25">
              <a:extLst>
                <a:ext uri="{FF2B5EF4-FFF2-40B4-BE49-F238E27FC236}">
                  <a16:creationId xmlns:a16="http://schemas.microsoft.com/office/drawing/2014/main" xmlns="" id="{7A0DAC21-01F0-4DBD-B9C4-DBF7345B4939}"/>
                </a:ext>
              </a:extLst>
            </p:cNvPr>
            <p:cNvSpPr/>
            <p:nvPr/>
          </p:nvSpPr>
          <p:spPr>
            <a:xfrm>
              <a:off x="8645407" y="5068703"/>
              <a:ext cx="2625762" cy="1411784"/>
            </a:xfrm>
            <a:prstGeom prst="roundRect">
              <a:avLst>
                <a:gd name="adj" fmla="val 4301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Transactions</a:t>
              </a: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are verified by the entire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Cryptocurrency?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xmlns="" id="{B6F49215-2FB0-47B7-9F7F-A74321AF68B6}"/>
              </a:ext>
            </a:extLst>
          </p:cNvPr>
          <p:cNvGrpSpPr/>
          <p:nvPr/>
        </p:nvGrpSpPr>
        <p:grpSpPr>
          <a:xfrm>
            <a:off x="6475412" y="1035427"/>
            <a:ext cx="4495800" cy="5393186"/>
            <a:chOff x="6475412" y="1035427"/>
            <a:chExt cx="4495800" cy="5393186"/>
          </a:xfrm>
        </p:grpSpPr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xmlns="" id="{1A974B09-6C4A-4389-BFBC-A758EB0AE5A7}"/>
                </a:ext>
              </a:extLst>
            </p:cNvPr>
            <p:cNvGrpSpPr/>
            <p:nvPr/>
          </p:nvGrpSpPr>
          <p:grpSpPr>
            <a:xfrm>
              <a:off x="6475412" y="1035427"/>
              <a:ext cx="4495800" cy="5393186"/>
              <a:chOff x="6475412" y="1035427"/>
              <a:chExt cx="4495800" cy="5393186"/>
            </a:xfrm>
          </p:grpSpPr>
          <p:sp>
            <p:nvSpPr>
              <p:cNvPr id="19" name="Rounded Rectangle 8">
                <a:extLst>
                  <a:ext uri="{FF2B5EF4-FFF2-40B4-BE49-F238E27FC236}">
                    <a16:creationId xmlns:a16="http://schemas.microsoft.com/office/drawing/2014/main" xmlns="" id="{2D3DF918-3CC1-4619-9804-6F45C1D9F678}"/>
                  </a:ext>
                </a:extLst>
              </p:cNvPr>
              <p:cNvSpPr/>
              <p:nvPr/>
            </p:nvSpPr>
            <p:spPr>
              <a:xfrm>
                <a:off x="6475412" y="1035427"/>
                <a:ext cx="4495800" cy="5393186"/>
              </a:xfrm>
              <a:prstGeom prst="roundRect">
                <a:avLst>
                  <a:gd name="adj" fmla="val 5003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40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Example: </a:t>
                </a:r>
                <a:r>
                  <a:rPr lang="en-US" sz="40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Bitcoin</a:t>
                </a:r>
                <a:r>
                  <a:rPr lang="en-US" sz="36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/>
                </a:r>
                <a:br>
                  <a:rPr lang="en-US" sz="36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</a:br>
                <a:r>
                  <a:rPr lang="en-US" sz="32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The first decentralized crypto-currency</a:t>
                </a:r>
                <a:endParaRPr lang="bg-BG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20" name="Rectangle: Rounded Corners 9">
                <a:extLst>
                  <a:ext uri="{FF2B5EF4-FFF2-40B4-BE49-F238E27FC236}">
                    <a16:creationId xmlns:a16="http://schemas.microsoft.com/office/drawing/2014/main" xmlns="" id="{BB27F350-427B-4AE8-ACE3-36F3BD833928}"/>
                  </a:ext>
                </a:extLst>
              </p:cNvPr>
              <p:cNvSpPr/>
              <p:nvPr/>
            </p:nvSpPr>
            <p:spPr>
              <a:xfrm>
                <a:off x="6734752" y="5108845"/>
                <a:ext cx="3977120" cy="1098054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Other examples: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Ethereum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IOTA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Dash</a:t>
                </a:r>
              </a:p>
            </p:txBody>
          </p:sp>
        </p:grpSp>
        <p:pic>
          <p:nvPicPr>
            <p:cNvPr id="18" name="Picture 2" descr="https://www.standard.co.uk/s3fs-public/styles/hero_tablet/public/thumbnails/image/2017/09/27/14/an-130937997.jpg">
              <a:extLst>
                <a:ext uri="{FF2B5EF4-FFF2-40B4-BE49-F238E27FC236}">
                  <a16:creationId xmlns:a16="http://schemas.microsoft.com/office/drawing/2014/main" xmlns="" id="{EE705BB5-9AEF-4C53-BB7C-AEA6A349A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612" y="2971684"/>
              <a:ext cx="2819400" cy="1879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xmlns="" id="{0AF4AD4D-ADAE-4AC6-A941-F8635D0A128E}"/>
              </a:ext>
            </a:extLst>
          </p:cNvPr>
          <p:cNvGrpSpPr/>
          <p:nvPr/>
        </p:nvGrpSpPr>
        <p:grpSpPr>
          <a:xfrm>
            <a:off x="531812" y="1208756"/>
            <a:ext cx="5257800" cy="5080143"/>
            <a:chOff x="531812" y="1208756"/>
            <a:chExt cx="5257800" cy="5080143"/>
          </a:xfrm>
        </p:grpSpPr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xmlns="" id="{052252B5-FBFE-493D-81D5-1EF33CD8F4AD}"/>
                </a:ext>
              </a:extLst>
            </p:cNvPr>
            <p:cNvSpPr/>
            <p:nvPr/>
          </p:nvSpPr>
          <p:spPr>
            <a:xfrm>
              <a:off x="531812" y="1208756"/>
              <a:ext cx="5257800" cy="5080143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Crypto-money</a:t>
              </a:r>
              <a:r>
                <a:rPr lang="en-US" sz="44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:</a:t>
              </a: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Not guaranteed, virtual, highly risky, volatile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3" name="Picture 11">
              <a:extLst>
                <a:ext uri="{FF2B5EF4-FFF2-40B4-BE49-F238E27FC236}">
                  <a16:creationId xmlns:a16="http://schemas.microsoft.com/office/drawing/2014/main" xmlns="" id="{835EE5DB-D0A7-4EEA-A603-02D1A1724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5941"/>
            <a:stretch/>
          </p:blipFill>
          <p:spPr>
            <a:xfrm>
              <a:off x="768886" y="3417452"/>
              <a:ext cx="4783651" cy="2626520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en-US" dirty="0"/>
              <a:t>Application of the Blockchain Technology</a:t>
            </a: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xmlns="" id="{186D8FBC-4A2F-45A9-8499-B6C0D2133FF0}"/>
              </a:ext>
            </a:extLst>
          </p:cNvPr>
          <p:cNvGrpSpPr/>
          <p:nvPr/>
        </p:nvGrpSpPr>
        <p:grpSpPr>
          <a:xfrm>
            <a:off x="4977613" y="1371600"/>
            <a:ext cx="2991060" cy="5000966"/>
            <a:chOff x="4703551" y="1435815"/>
            <a:chExt cx="2991060" cy="5000966"/>
          </a:xfrm>
        </p:grpSpPr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xmlns="" id="{F6937E1C-C217-464D-86D7-19980E362F4C}"/>
                </a:ext>
              </a:extLst>
            </p:cNvPr>
            <p:cNvSpPr/>
            <p:nvPr/>
          </p:nvSpPr>
          <p:spPr>
            <a:xfrm>
              <a:off x="4703551" y="1435815"/>
              <a:ext cx="2991060" cy="5000966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Decentralized applications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: Rounded Corners 12">
              <a:extLst>
                <a:ext uri="{FF2B5EF4-FFF2-40B4-BE49-F238E27FC236}">
                  <a16:creationId xmlns:a16="http://schemas.microsoft.com/office/drawing/2014/main" xmlns="" id="{AE0C0392-3593-4423-B326-8CB56405B93F}"/>
                </a:ext>
              </a:extLst>
            </p:cNvPr>
            <p:cNvSpPr/>
            <p:nvPr/>
          </p:nvSpPr>
          <p:spPr>
            <a:xfrm>
              <a:off x="4846714" y="5303546"/>
              <a:ext cx="2686262" cy="972562"/>
            </a:xfrm>
            <a:prstGeom prst="roundRect">
              <a:avLst>
                <a:gd name="adj" fmla="val 7150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Removing the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middlemen</a:t>
              </a:r>
            </a:p>
          </p:txBody>
        </p:sp>
        <p:pic>
          <p:nvPicPr>
            <p:cNvPr id="10" name="Picture 4" descr="Резултат с изображение за Decentralized applications">
              <a:extLst>
                <a:ext uri="{FF2B5EF4-FFF2-40B4-BE49-F238E27FC236}">
                  <a16:creationId xmlns:a16="http://schemas.microsoft.com/office/drawing/2014/main" xmlns="" id="{D623C787-DE0C-4DF0-9659-A766923DF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489" y="2855343"/>
              <a:ext cx="2350711" cy="222252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xmlns="" id="{0B9B9DCC-ECFF-4F09-8331-20EEE1EEDB45}"/>
              </a:ext>
            </a:extLst>
          </p:cNvPr>
          <p:cNvGrpSpPr/>
          <p:nvPr/>
        </p:nvGrpSpPr>
        <p:grpSpPr>
          <a:xfrm>
            <a:off x="531812" y="1640268"/>
            <a:ext cx="3962400" cy="4408602"/>
            <a:chOff x="531812" y="1704483"/>
            <a:chExt cx="3962400" cy="4408602"/>
          </a:xfrm>
        </p:grpSpPr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xmlns="" id="{482B69D5-B95F-42F9-80DA-3AAC5604B497}"/>
                </a:ext>
              </a:extLst>
            </p:cNvPr>
            <p:cNvGrpSpPr/>
            <p:nvPr/>
          </p:nvGrpSpPr>
          <p:grpSpPr>
            <a:xfrm>
              <a:off x="531812" y="1704483"/>
              <a:ext cx="3962400" cy="4408602"/>
              <a:chOff x="760412" y="2589474"/>
              <a:chExt cx="3962400" cy="4408602"/>
            </a:xfrm>
          </p:grpSpPr>
          <p:sp>
            <p:nvSpPr>
              <p:cNvPr id="14" name="Rounded Rectangle 8">
                <a:extLst>
                  <a:ext uri="{FF2B5EF4-FFF2-40B4-BE49-F238E27FC236}">
                    <a16:creationId xmlns:a16="http://schemas.microsoft.com/office/drawing/2014/main" xmlns="" id="{8F0C594F-0364-48FF-910C-DDDA744D92D6}"/>
                  </a:ext>
                </a:extLst>
              </p:cNvPr>
              <p:cNvSpPr/>
              <p:nvPr/>
            </p:nvSpPr>
            <p:spPr>
              <a:xfrm>
                <a:off x="760412" y="2589474"/>
                <a:ext cx="3962400" cy="4408602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Cryptocurrencies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pic>
            <p:nvPicPr>
              <p:cNvPr id="15" name="Picture 2" descr="Резултат с изображение за Cryptocurrencies">
                <a:extLst>
                  <a:ext uri="{FF2B5EF4-FFF2-40B4-BE49-F238E27FC236}">
                    <a16:creationId xmlns:a16="http://schemas.microsoft.com/office/drawing/2014/main" xmlns="" id="{5A81310A-2515-4A43-90EC-142A2E68E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080808"/>
                  </a:clrFrom>
                  <a:clrTo>
                    <a:srgbClr val="08080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109" y="3475791"/>
                <a:ext cx="3671006" cy="2074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: Rounded Corners 14">
              <a:extLst>
                <a:ext uri="{FF2B5EF4-FFF2-40B4-BE49-F238E27FC236}">
                  <a16:creationId xmlns:a16="http://schemas.microsoft.com/office/drawing/2014/main" xmlns="" id="{92463CFA-F429-4138-88C1-FC4CFADE4298}"/>
                </a:ext>
              </a:extLst>
            </p:cNvPr>
            <p:cNvSpPr/>
            <p:nvPr/>
          </p:nvSpPr>
          <p:spPr>
            <a:xfrm>
              <a:off x="751175" y="4894838"/>
              <a:ext cx="3497554" cy="972562"/>
            </a:xfrm>
            <a:prstGeom prst="roundRect">
              <a:avLst>
                <a:gd name="adj" fmla="val 7150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 money with</a:t>
              </a:r>
              <a:b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 central bank</a:t>
              </a:r>
            </a:p>
          </p:txBody>
        </p:sp>
      </p:grpSp>
      <p:grpSp>
        <p:nvGrpSpPr>
          <p:cNvPr id="16" name="Group 17">
            <a:extLst>
              <a:ext uri="{FF2B5EF4-FFF2-40B4-BE49-F238E27FC236}">
                <a16:creationId xmlns:a16="http://schemas.microsoft.com/office/drawing/2014/main" xmlns="" id="{697FC076-E3BD-4F71-ACED-0F29A5CCA04A}"/>
              </a:ext>
            </a:extLst>
          </p:cNvPr>
          <p:cNvGrpSpPr/>
          <p:nvPr/>
        </p:nvGrpSpPr>
        <p:grpSpPr>
          <a:xfrm>
            <a:off x="8456612" y="1624965"/>
            <a:ext cx="2991060" cy="4494236"/>
            <a:chOff x="8456612" y="1689180"/>
            <a:chExt cx="2991060" cy="4494236"/>
          </a:xfrm>
        </p:grpSpPr>
        <p:grpSp>
          <p:nvGrpSpPr>
            <p:cNvPr id="17" name="Group 19">
              <a:extLst>
                <a:ext uri="{FF2B5EF4-FFF2-40B4-BE49-F238E27FC236}">
                  <a16:creationId xmlns:a16="http://schemas.microsoft.com/office/drawing/2014/main" xmlns="" id="{4A2DA477-9DA9-4169-831A-8980DF2E4573}"/>
                </a:ext>
              </a:extLst>
            </p:cNvPr>
            <p:cNvGrpSpPr/>
            <p:nvPr/>
          </p:nvGrpSpPr>
          <p:grpSpPr>
            <a:xfrm>
              <a:off x="8456612" y="1689180"/>
              <a:ext cx="2991060" cy="4494236"/>
              <a:chOff x="4703551" y="1689180"/>
              <a:chExt cx="2991060" cy="4494236"/>
            </a:xfrm>
          </p:grpSpPr>
          <p:sp>
            <p:nvSpPr>
              <p:cNvPr id="19" name="Rounded Rectangle 8">
                <a:extLst>
                  <a:ext uri="{FF2B5EF4-FFF2-40B4-BE49-F238E27FC236}">
                    <a16:creationId xmlns:a16="http://schemas.microsoft.com/office/drawing/2014/main" xmlns="" id="{F1F71341-B42A-4C10-849E-E7C6761A09F0}"/>
                  </a:ext>
                </a:extLst>
              </p:cNvPr>
              <p:cNvSpPr/>
              <p:nvPr/>
            </p:nvSpPr>
            <p:spPr>
              <a:xfrm>
                <a:off x="4703551" y="1689180"/>
                <a:ext cx="2991060" cy="4494236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Digital investments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20" name="Rectangle: Rounded Corners 21">
                <a:extLst>
                  <a:ext uri="{FF2B5EF4-FFF2-40B4-BE49-F238E27FC236}">
                    <a16:creationId xmlns:a16="http://schemas.microsoft.com/office/drawing/2014/main" xmlns="" id="{04887182-1FB4-4FC3-96D0-8079A244DF0C}"/>
                  </a:ext>
                </a:extLst>
              </p:cNvPr>
              <p:cNvSpPr/>
              <p:nvPr/>
            </p:nvSpPr>
            <p:spPr>
              <a:xfrm>
                <a:off x="4865186" y="5001492"/>
                <a:ext cx="2686262" cy="991017"/>
              </a:xfrm>
              <a:prstGeom prst="roundRect">
                <a:avLst>
                  <a:gd name="adj" fmla="val 7150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Fund raising 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 ICO / token sales</a:t>
                </a:r>
                <a:endPara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8" name="Picture 6" descr="Резултат с изображение за tokens">
              <a:extLst>
                <a:ext uri="{FF2B5EF4-FFF2-40B4-BE49-F238E27FC236}">
                  <a16:creationId xmlns:a16="http://schemas.microsoft.com/office/drawing/2014/main" xmlns="" id="{63EDF9D2-169A-4BDD-8754-095FEF7FA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901" y="3111402"/>
              <a:ext cx="2535384" cy="1689198"/>
            </a:xfrm>
            <a:prstGeom prst="roundRect">
              <a:avLst>
                <a:gd name="adj" fmla="val 10552"/>
              </a:avLst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7141"/>
            <a:ext cx="5751599" cy="38425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Blockchain</a:t>
            </a:r>
          </a:p>
          <a:p>
            <a:pPr lvl="1"/>
            <a:r>
              <a:rPr lang="en-US" dirty="0"/>
              <a:t>Operated by an organization</a:t>
            </a:r>
          </a:p>
          <a:p>
            <a:pPr lvl="1"/>
            <a:r>
              <a:rPr lang="en-US" dirty="0"/>
              <a:t>Restricted access, requires an invitation</a:t>
            </a:r>
          </a:p>
          <a:p>
            <a:pPr lvl="1"/>
            <a:r>
              <a:rPr lang="en-US" dirty="0"/>
              <a:t>Transactions are internal</a:t>
            </a:r>
          </a:p>
          <a:p>
            <a:pPr lvl="1"/>
            <a:r>
              <a:rPr lang="en-US" dirty="0"/>
              <a:t>Faster transactions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16541"/>
            <a:ext cx="9577597" cy="950259"/>
          </a:xfrm>
        </p:spPr>
        <p:txBody>
          <a:bodyPr/>
          <a:lstStyle/>
          <a:p>
            <a:r>
              <a:rPr lang="en-US"/>
              <a:t>Private and Public Blockchains</a:t>
            </a:r>
            <a:endParaRPr lang="en-US" dirty="0"/>
          </a:p>
        </p:txBody>
      </p:sp>
      <p:pic>
        <p:nvPicPr>
          <p:cNvPr id="1028" name="Picture 4" descr="C:\Users\pc1\Desktop\hyperledger_logo_new.png"/>
          <p:cNvPicPr>
            <a:picLocks noChangeAspect="1" noChangeArrowheads="1"/>
          </p:cNvPicPr>
          <p:nvPr/>
        </p:nvPicPr>
        <p:blipFill>
          <a:blip r:embed="rId2" cstate="print">
            <a:lum bright="40000"/>
          </a:blip>
          <a:srcRect/>
          <a:stretch>
            <a:fillRect/>
          </a:stretch>
        </p:blipFill>
        <p:spPr bwMode="auto">
          <a:xfrm>
            <a:off x="685920" y="5043341"/>
            <a:ext cx="4760583" cy="1447800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A2D523-1F7E-4B8B-95A5-F5B1139D895B}"/>
              </a:ext>
            </a:extLst>
          </p:cNvPr>
          <p:cNvSpPr/>
          <p:nvPr/>
        </p:nvSpPr>
        <p:spPr>
          <a:xfrm>
            <a:off x="5789612" y="1157141"/>
            <a:ext cx="6092825" cy="38425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Public Blockchain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Completely open and public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Anyone can join and participate 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Transactions are public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No one controls the shared ledger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2FB643-A7BF-4338-BADD-5F000FFC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79" y="4887754"/>
            <a:ext cx="2225233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spending problem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== </a:t>
            </a:r>
            <a:r>
              <a:rPr lang="en-US" dirty="0"/>
              <a:t>spend certain amount twice</a:t>
            </a:r>
          </a:p>
          <a:p>
            <a:r>
              <a:rPr lang="en-US" dirty="0"/>
              <a:t>Blockchain prevents double spending</a:t>
            </a:r>
          </a:p>
          <a:p>
            <a:pPr lvl="1"/>
            <a:r>
              <a:rPr lang="en-US" dirty="0"/>
              <a:t>The blockchain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signed chain of blocks </a:t>
            </a:r>
            <a:r>
              <a:rPr lang="en-US" dirty="0"/>
              <a:t>holding transactions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pending transactions </a:t>
            </a:r>
            <a:r>
              <a:rPr lang="en-US" dirty="0"/>
              <a:t>are collected in the network nodes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node </a:t>
            </a:r>
            <a:r>
              <a:rPr lang="en-US" dirty="0"/>
              <a:t>creates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 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 creator </a:t>
            </a:r>
            <a:r>
              <a:rPr lang="en-US" dirty="0"/>
              <a:t>puts the pending</a:t>
            </a:r>
            <a:br>
              <a:rPr lang="en-US" dirty="0"/>
            </a:br>
            <a:r>
              <a:rPr lang="en-US" dirty="0"/>
              <a:t>transactions (after validation) in the next </a:t>
            </a:r>
            <a:br>
              <a:rPr lang="en-US" dirty="0"/>
            </a:br>
            <a:r>
              <a:rPr lang="en-US" dirty="0"/>
              <a:t>block (and prevents double spending)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en-US" dirty="0"/>
              <a:t>Double-Spending Problem</a:t>
            </a:r>
            <a:endParaRPr lang="bg-BG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81C1820-5FBD-4BD2-A004-BD411D1A0E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9412" y="4343400"/>
            <a:ext cx="3657600" cy="1950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Blockchain Cryptography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719034"/>
          </a:xfrm>
        </p:spPr>
        <p:txBody>
          <a:bodyPr/>
          <a:lstStyle/>
          <a:p>
            <a:r>
              <a:rPr lang="en-US" dirty="0"/>
              <a:t>Cryptography, Hashing, Digital Signatures</a:t>
            </a:r>
          </a:p>
        </p:txBody>
      </p:sp>
      <p:pic>
        <p:nvPicPr>
          <p:cNvPr id="4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9212" y="1524000"/>
            <a:ext cx="7048500" cy="3146394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1411</TotalTime>
  <Words>1299</Words>
  <Application>Microsoft Office PowerPoint</Application>
  <PresentationFormat>Custom</PresentationFormat>
  <Paragraphs>361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Review of the Week</vt:lpstr>
      <vt:lpstr>Table of Contents</vt:lpstr>
      <vt:lpstr>Basics of Blockchain</vt:lpstr>
      <vt:lpstr>What is Blockchain?</vt:lpstr>
      <vt:lpstr>What is Cryptocurrency?</vt:lpstr>
      <vt:lpstr>Application of the Blockchain Technology</vt:lpstr>
      <vt:lpstr>Private and Public Blockchains</vt:lpstr>
      <vt:lpstr>Double-Spending Problem</vt:lpstr>
      <vt:lpstr>Blockchain Cryptography</vt:lpstr>
      <vt:lpstr>What is Cryptography?</vt:lpstr>
      <vt:lpstr>What are Encryption and Hashing?</vt:lpstr>
      <vt:lpstr>Consensus and Consensus Algorithms</vt:lpstr>
      <vt:lpstr>Consensus Protocols</vt:lpstr>
      <vt:lpstr>Hard and Soft Forks</vt:lpstr>
      <vt:lpstr>Cryptocurrency Wallets  and Crypto Exchanges</vt:lpstr>
      <vt:lpstr>What is Cryptocurrency Wallet?</vt:lpstr>
      <vt:lpstr>Types of Wallets?</vt:lpstr>
      <vt:lpstr>Cold and Hot Wallets</vt:lpstr>
      <vt:lpstr>Cryptocurrency Exchanges</vt:lpstr>
      <vt:lpstr>Keys, Addresses, Transactions, Blocks</vt:lpstr>
      <vt:lpstr>Public / Private Keys &amp; Blockchain</vt:lpstr>
      <vt:lpstr>Blockchain == Chain of Data Blocks</vt:lpstr>
      <vt:lpstr>Transactions and Blocks</vt:lpstr>
      <vt:lpstr>What is Transaction?</vt:lpstr>
      <vt:lpstr>Cryptocurrency Mining</vt:lpstr>
      <vt:lpstr>What is Cryptocurrency Mining?</vt:lpstr>
      <vt:lpstr>What is Network Difficulty?</vt:lpstr>
      <vt:lpstr>Solo vs. Pool Mining</vt:lpstr>
      <vt:lpstr>Advantages and Disadvantages of Mining Pools</vt:lpstr>
      <vt:lpstr>CPU, GPU and ASIC Mining</vt:lpstr>
      <vt:lpstr>Summary</vt:lpstr>
      <vt:lpstr>Review of the Week</vt:lpstr>
    </vt:vector>
  </TitlesOfParts>
  <Manager/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the Week: Blockchain Fundamentals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111</cp:revision>
  <dcterms:created xsi:type="dcterms:W3CDTF">2014-01-02T17:00:34Z</dcterms:created>
  <dcterms:modified xsi:type="dcterms:W3CDTF">2018-01-31T09:30:02Z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